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288" r:id="rId45"/>
    <p:sldId id="289" r:id="rId46"/>
    <p:sldId id="320" r:id="rId47"/>
    <p:sldId id="274" r:id="rId48"/>
    <p:sldId id="275"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863"/>
    <p:restoredTop sz="85236"/>
  </p:normalViewPr>
  <p:slideViewPr>
    <p:cSldViewPr snapToGrid="0" snapToObjects="1">
      <p:cViewPr varScale="1">
        <p:scale>
          <a:sx n="176" d="100"/>
          <a:sy n="176" d="100"/>
        </p:scale>
        <p:origin x="6352"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5/10/relationships/revisionInfo" Target="revisionInfo.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2/13/25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jpeg>
</file>

<file path=ppt/media/image33.pn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2/13/25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L" dirty="0"/>
          </a:p>
        </p:txBody>
      </p:sp>
      <p:sp>
        <p:nvSpPr>
          <p:cNvPr id="4" name="Slide Number Placeholder 3"/>
          <p:cNvSpPr>
            <a:spLocks noGrp="1"/>
          </p:cNvSpPr>
          <p:nvPr>
            <p:ph type="sldNum" sz="quarter" idx="5"/>
          </p:nvPr>
        </p:nvSpPr>
        <p:spPr/>
        <p:txBody>
          <a:bodyPr/>
          <a:lstStyle/>
          <a:p>
            <a:fld id="{EEBDA0E2-FEBD-4B65-8F16-724CF984F377}" type="slidenum">
              <a:rPr lang="en-US" smtClean="0"/>
              <a:t>24</a:t>
            </a:fld>
            <a:endParaRPr lang="en-US"/>
          </a:p>
        </p:txBody>
      </p:sp>
    </p:spTree>
    <p:extLst>
      <p:ext uri="{BB962C8B-B14F-4D97-AF65-F5344CB8AC3E}">
        <p14:creationId xmlns:p14="http://schemas.microsoft.com/office/powerpoint/2010/main" val="5043815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2/13/25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ifitous/Coursera-Jupyter-Notebooks/blob/main/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ifitous/Coursera-Jupyter-Notebooks/blob/main/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ifitous/Coursera-Jupyter-Notebooks/blob/main/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mifitous/Coursera-Jupyter-Notebooks/blob/main/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ifitous/Coursera-Jupyter-Notebooks/blob/main/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ifitous/Coursera-Jupyter-Notebooks/blob/main/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github.com/mifitous/Coursera-Jupyter-Notebooks" TargetMode="External"/></Relationships>
</file>

<file path=ppt/slides/_rels/slide46.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ifitous/Coursera-Jupyter-Notebooks/blob/main/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ifitous/Coursera-Jupyter-Notebooks/blob/main/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10687961" cy="4773090"/>
          </a:xfrm>
          <a:prstGeom prst="rect">
            <a:avLst/>
          </a:prstGeom>
        </p:spPr>
        <p:txBody>
          <a:bodyPr/>
          <a:lstStyle/>
          <a:p>
            <a:r>
              <a:rPr lang="en-US" sz="1400" b="1" dirty="0"/>
              <a:t>Step 1:</a:t>
            </a:r>
            <a:r>
              <a:rPr lang="en-US" sz="1400" dirty="0"/>
              <a:t> </a:t>
            </a:r>
            <a:r>
              <a:rPr lang="en-US" sz="1400" b="1" dirty="0"/>
              <a:t>Load the Data</a:t>
            </a:r>
            <a:endParaRPr lang="en-US" sz="1400" dirty="0"/>
          </a:p>
          <a:p>
            <a:pPr lvl="1"/>
            <a:r>
              <a:rPr lang="en-US" sz="1100" dirty="0"/>
              <a:t>Load the data into a Pandas </a:t>
            </a:r>
            <a:r>
              <a:rPr lang="en-US" sz="1100" dirty="0" err="1"/>
              <a:t>DataFrame</a:t>
            </a:r>
            <a:r>
              <a:rPr lang="en-US" sz="1100" dirty="0"/>
              <a:t> from sources such as CSV, JSON, or API.</a:t>
            </a:r>
          </a:p>
          <a:p>
            <a:r>
              <a:rPr lang="en-US" sz="1400" b="1" dirty="0"/>
              <a:t>Step 2:</a:t>
            </a:r>
            <a:r>
              <a:rPr lang="en-US" sz="1400" dirty="0"/>
              <a:t> </a:t>
            </a:r>
            <a:r>
              <a:rPr lang="en-US" sz="1400" b="1" dirty="0"/>
              <a:t>Inspect Data</a:t>
            </a:r>
            <a:endParaRPr lang="en-US" sz="1400" dirty="0"/>
          </a:p>
          <a:p>
            <a:pPr lvl="1"/>
            <a:r>
              <a:rPr lang="en-US" sz="1100" dirty="0"/>
              <a:t>Inspect the raw data for missing values, incorrect data types, and outliers.</a:t>
            </a:r>
          </a:p>
          <a:p>
            <a:r>
              <a:rPr lang="en-US" sz="1400" b="1" dirty="0"/>
              <a:t>Step 3:</a:t>
            </a:r>
            <a:r>
              <a:rPr lang="en-US" sz="1400" dirty="0"/>
              <a:t> </a:t>
            </a:r>
            <a:r>
              <a:rPr lang="en-US" sz="1400" b="1" dirty="0"/>
              <a:t>Handle Missing Values</a:t>
            </a:r>
            <a:endParaRPr lang="en-US" sz="1400" dirty="0"/>
          </a:p>
          <a:p>
            <a:pPr lvl="1"/>
            <a:r>
              <a:rPr lang="en-US" sz="1100" dirty="0"/>
              <a:t>Remove or impute missing values to ensure consistency across the dataset.</a:t>
            </a:r>
          </a:p>
          <a:p>
            <a:r>
              <a:rPr lang="en-US" sz="1400" b="1" dirty="0"/>
              <a:t>Step 4:</a:t>
            </a:r>
            <a:r>
              <a:rPr lang="en-US" sz="1400" dirty="0"/>
              <a:t> </a:t>
            </a:r>
            <a:r>
              <a:rPr lang="en-US" sz="1400" b="1" dirty="0"/>
              <a:t>Convert Categorical Data</a:t>
            </a:r>
            <a:endParaRPr lang="en-US" sz="1400" dirty="0"/>
          </a:p>
          <a:p>
            <a:pPr lvl="1"/>
            <a:r>
              <a:rPr lang="en-US" sz="1100" dirty="0"/>
              <a:t>Convert categorical columns (e.g., True Ocean, False RTLS) into binary labels (1 for success, 0 for failure).</a:t>
            </a:r>
          </a:p>
          <a:p>
            <a:r>
              <a:rPr lang="en-US" sz="1400" b="1" dirty="0"/>
              <a:t>Step 5:</a:t>
            </a:r>
            <a:r>
              <a:rPr lang="en-US" sz="1400" dirty="0"/>
              <a:t> </a:t>
            </a:r>
            <a:r>
              <a:rPr lang="en-US" sz="1400" b="1" dirty="0"/>
              <a:t>Label Creation</a:t>
            </a:r>
            <a:endParaRPr lang="en-US" sz="1400" dirty="0"/>
          </a:p>
          <a:p>
            <a:pPr lvl="1"/>
            <a:r>
              <a:rPr lang="en-US" sz="1100" dirty="0"/>
              <a:t>Create a new column for the target label (Landed) by combining all conditions (e.g., successful landing to ocean, pad, or drone ship).</a:t>
            </a:r>
          </a:p>
          <a:p>
            <a:pPr lvl="1"/>
            <a:r>
              <a:rPr lang="en-US" sz="1100" dirty="0"/>
              <a:t>Assign 1 for successful landings and 0 for unsuccessful landings.</a:t>
            </a:r>
          </a:p>
          <a:p>
            <a:r>
              <a:rPr lang="en-US" sz="1400" b="1" dirty="0"/>
              <a:t>Step 6:</a:t>
            </a:r>
            <a:r>
              <a:rPr lang="en-US" sz="1400" dirty="0"/>
              <a:t> </a:t>
            </a:r>
            <a:r>
              <a:rPr lang="en-US" sz="1400" b="1" dirty="0"/>
              <a:t>Data Formatting</a:t>
            </a:r>
            <a:endParaRPr lang="en-US" sz="1400" dirty="0"/>
          </a:p>
          <a:p>
            <a:pPr lvl="1"/>
            <a:r>
              <a:rPr lang="en-US" sz="1100" dirty="0"/>
              <a:t>Ensure the dataset is correctly formatted with appropriate data types for analysis and modeling (e.g., integers, floats).</a:t>
            </a:r>
          </a:p>
          <a:p>
            <a:r>
              <a:rPr lang="en-US" sz="1400" b="1" dirty="0"/>
              <a:t>Step 7:</a:t>
            </a:r>
            <a:r>
              <a:rPr lang="en-US" sz="1400" dirty="0"/>
              <a:t> </a:t>
            </a:r>
            <a:r>
              <a:rPr lang="en-US" sz="1400" b="1" dirty="0"/>
              <a:t>Data Splitting</a:t>
            </a:r>
            <a:endParaRPr lang="en-US" sz="1400" dirty="0"/>
          </a:p>
          <a:p>
            <a:pPr lvl="1"/>
            <a:r>
              <a:rPr lang="en-US" sz="1100" dirty="0"/>
              <a:t>Split the data into features (independent variables) and target labels (dependent variable).</a:t>
            </a:r>
          </a:p>
          <a:p>
            <a:r>
              <a:rPr lang="en-US" sz="1400" b="1" dirty="0"/>
              <a:t>Step 8:</a:t>
            </a:r>
            <a:r>
              <a:rPr lang="en-US" sz="1400" dirty="0"/>
              <a:t> </a:t>
            </a:r>
            <a:r>
              <a:rPr lang="en-US" sz="1400" b="1" dirty="0"/>
              <a:t>Final Dataset</a:t>
            </a:r>
            <a:endParaRPr lang="en-US" sz="1400" dirty="0"/>
          </a:p>
          <a:p>
            <a:pPr lvl="1"/>
            <a:r>
              <a:rPr lang="en-US" sz="1100" dirty="0"/>
              <a:t>Prepare the final cleaned and processed dataset for training machine learning models.</a:t>
            </a:r>
          </a:p>
          <a:p>
            <a:r>
              <a:rPr lang="en-US" sz="1050" b="1" dirty="0"/>
              <a:t>GitHub URL for Data Wrangling Notebook:</a:t>
            </a:r>
            <a:endParaRPr lang="en-US" sz="1050" dirty="0"/>
          </a:p>
          <a:p>
            <a:pPr marL="0" indent="0">
              <a:buNone/>
            </a:pPr>
            <a:r>
              <a:rPr lang="en-US" sz="1050" dirty="0">
                <a:hlinkClick r:id="rId3"/>
              </a:rPr>
              <a:t>SpaceX Data Wrangling Notebook</a:t>
            </a:r>
            <a:endParaRPr lang="en-US" sz="1050" dirty="0"/>
          </a:p>
          <a:p>
            <a:endParaRPr lang="en-US" sz="1400" dirty="0"/>
          </a:p>
          <a:p>
            <a:endParaRPr lang="en-US" sz="1100"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6"/>
            <a:ext cx="10687961" cy="4765833"/>
          </a:xfrm>
          <a:prstGeom prst="rect">
            <a:avLst/>
          </a:prstGeom>
        </p:spPr>
        <p:txBody>
          <a:bodyPr lIns="91440" tIns="45720" rIns="91440" bIns="45720" anchor="t"/>
          <a:lstStyle/>
          <a:p>
            <a:r>
              <a:rPr lang="en-US" sz="1200" b="1" dirty="0"/>
              <a:t>Charts Plotted and Their Purpose:</a:t>
            </a:r>
            <a:endParaRPr lang="en-US" sz="1200" dirty="0"/>
          </a:p>
          <a:p>
            <a:r>
              <a:rPr lang="en-US" sz="1200" b="1" dirty="0"/>
              <a:t>Bar Chart: Rocket Launch Outcomes</a:t>
            </a:r>
            <a:endParaRPr lang="en-US" sz="1200" dirty="0"/>
          </a:p>
          <a:p>
            <a:pPr lvl="1"/>
            <a:r>
              <a:rPr lang="en-US" sz="1050" b="1" dirty="0"/>
              <a:t>Purpose:</a:t>
            </a:r>
            <a:r>
              <a:rPr lang="en-US" sz="1050" dirty="0"/>
              <a:t> To show the number of successful vs unsuccessful rocket launches.</a:t>
            </a:r>
          </a:p>
          <a:p>
            <a:pPr lvl="1"/>
            <a:r>
              <a:rPr lang="en-US" sz="1050" b="1" dirty="0"/>
              <a:t>Why Used:</a:t>
            </a:r>
            <a:r>
              <a:rPr lang="en-US" sz="1050" dirty="0"/>
              <a:t> Provides a clear comparison of outcomes, helping to understand the distribution of successful and failed missions.</a:t>
            </a:r>
          </a:p>
          <a:p>
            <a:r>
              <a:rPr lang="en-US" sz="1200" b="1" dirty="0"/>
              <a:t>Pie Chart: Distribution of Landing Outcomes</a:t>
            </a:r>
            <a:endParaRPr lang="en-US" sz="1200" dirty="0"/>
          </a:p>
          <a:p>
            <a:pPr lvl="1"/>
            <a:r>
              <a:rPr lang="en-US" sz="1050" b="1" dirty="0"/>
              <a:t>Purpose:</a:t>
            </a:r>
            <a:r>
              <a:rPr lang="en-US" sz="1050" dirty="0"/>
              <a:t> To visualize the proportions of landing outcomes (ocean, RTLS, and ASDS).</a:t>
            </a:r>
          </a:p>
          <a:p>
            <a:pPr lvl="1"/>
            <a:r>
              <a:rPr lang="en-US" sz="1050" b="1" dirty="0"/>
              <a:t>Why Used:</a:t>
            </a:r>
            <a:r>
              <a:rPr lang="en-US" sz="1050" dirty="0"/>
              <a:t> Helps identify how often each type of landing was successful or failed.</a:t>
            </a:r>
          </a:p>
          <a:p>
            <a:r>
              <a:rPr lang="en-US" sz="1200" b="1" dirty="0"/>
              <a:t>Scatter Plot: Launch Success vs. Payload Mass</a:t>
            </a:r>
            <a:endParaRPr lang="en-US" sz="1200" dirty="0"/>
          </a:p>
          <a:p>
            <a:pPr lvl="1"/>
            <a:r>
              <a:rPr lang="en-US" sz="1050" b="1" dirty="0"/>
              <a:t>Purpose:</a:t>
            </a:r>
            <a:r>
              <a:rPr lang="en-US" sz="1050" dirty="0"/>
              <a:t> To analyze if there’s a correlation between the payload mass and the likelihood of a successful launch.</a:t>
            </a:r>
          </a:p>
          <a:p>
            <a:pPr lvl="1"/>
            <a:r>
              <a:rPr lang="en-US" sz="1050" b="1" dirty="0"/>
              <a:t>Why Used:</a:t>
            </a:r>
            <a:r>
              <a:rPr lang="en-US" sz="1050" dirty="0"/>
              <a:t> To explore potential relationships between payload size and landing success/failure.</a:t>
            </a:r>
          </a:p>
          <a:p>
            <a:r>
              <a:rPr lang="en-US" sz="1200" b="1" dirty="0"/>
              <a:t>Histogram: Launch Success by Year</a:t>
            </a:r>
            <a:endParaRPr lang="en-US" sz="1200" dirty="0"/>
          </a:p>
          <a:p>
            <a:pPr lvl="1"/>
            <a:r>
              <a:rPr lang="en-US" sz="1050" b="1" dirty="0"/>
              <a:t>Purpose:</a:t>
            </a:r>
            <a:r>
              <a:rPr lang="en-US" sz="1050" dirty="0"/>
              <a:t> To understand the trend of successful launches over time.</a:t>
            </a:r>
          </a:p>
          <a:p>
            <a:pPr lvl="1"/>
            <a:r>
              <a:rPr lang="en-US" sz="1050" b="1" dirty="0"/>
              <a:t>Why Used:</a:t>
            </a:r>
            <a:r>
              <a:rPr lang="en-US" sz="1050" dirty="0"/>
              <a:t> Helps identify patterns or improvements in launch success as SpaceX progresses with its technology.</a:t>
            </a:r>
          </a:p>
          <a:p>
            <a:r>
              <a:rPr lang="en-US" sz="1200" b="1" dirty="0"/>
              <a:t>Heatmap: Correlation Matrix of Features</a:t>
            </a:r>
            <a:endParaRPr lang="en-US" sz="1200" dirty="0"/>
          </a:p>
          <a:p>
            <a:pPr lvl="1"/>
            <a:r>
              <a:rPr lang="en-US" sz="1050" b="1" dirty="0"/>
              <a:t>Purpose:</a:t>
            </a:r>
            <a:r>
              <a:rPr lang="en-US" sz="1050" dirty="0"/>
              <a:t> To visualize relationships between numerical features (such as payload mass, launch success, etc.).</a:t>
            </a:r>
          </a:p>
          <a:p>
            <a:pPr lvl="1"/>
            <a:r>
              <a:rPr lang="en-US" sz="1050" b="1" dirty="0"/>
              <a:t>Why Used:</a:t>
            </a:r>
            <a:r>
              <a:rPr lang="en-US" sz="1050" dirty="0"/>
              <a:t> Identifying which variables have the strongest correlations helps in feature selection for predictive modeling.</a:t>
            </a:r>
          </a:p>
          <a:p>
            <a:r>
              <a:rPr lang="en-US" sz="1200" b="1" dirty="0"/>
              <a:t>Box Plot: Launch Success by Booster Version</a:t>
            </a:r>
            <a:endParaRPr lang="en-US" sz="1200" dirty="0"/>
          </a:p>
          <a:p>
            <a:pPr lvl="1"/>
            <a:r>
              <a:rPr lang="en-US" sz="1050" b="1" dirty="0"/>
              <a:t>Purpose:</a:t>
            </a:r>
            <a:r>
              <a:rPr lang="en-US" sz="1050" dirty="0"/>
              <a:t> To compare the launch success rate across different booster versions.</a:t>
            </a:r>
          </a:p>
          <a:p>
            <a:pPr lvl="1"/>
            <a:r>
              <a:rPr lang="en-US" sz="1050" b="1" dirty="0"/>
              <a:t>Why Used:</a:t>
            </a:r>
            <a:r>
              <a:rPr lang="en-US" sz="1050" dirty="0"/>
              <a:t> To evaluate if certain boosters had higher success rates, helping inform decisions about future missions.</a:t>
            </a:r>
          </a:p>
          <a:p>
            <a:r>
              <a:rPr lang="en-US" sz="1050" b="1" dirty="0"/>
              <a:t>GitHub URL for EDA with Data Visualization Notebook:</a:t>
            </a:r>
            <a:endParaRPr lang="en-US" sz="1050" dirty="0"/>
          </a:p>
          <a:p>
            <a:pPr marL="0" indent="0">
              <a:buNone/>
            </a:pPr>
            <a:r>
              <a:rPr lang="en-US" sz="1050" dirty="0">
                <a:hlinkClick r:id="rId3"/>
              </a:rPr>
              <a:t>SpaceX EDA and Data Visualization Notebook</a:t>
            </a:r>
            <a:endParaRPr lang="en-US" sz="105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6"/>
            <a:ext cx="9745589" cy="4938383"/>
          </a:xfrm>
          <a:prstGeom prst="rect">
            <a:avLst/>
          </a:prstGeom>
        </p:spPr>
        <p:txBody>
          <a:bodyPr lIns="91440" tIns="45720" rIns="91440" bIns="45720" anchor="t"/>
          <a:lstStyle/>
          <a:p>
            <a:pPr marL="0" indent="0">
              <a:buNone/>
            </a:pPr>
            <a:r>
              <a:rPr lang="en-US" sz="1000" b="1" dirty="0"/>
              <a:t>SQL Queries Performed:</a:t>
            </a:r>
            <a:endParaRPr lang="en-US" sz="1000" dirty="0"/>
          </a:p>
          <a:p>
            <a:r>
              <a:rPr lang="en-US" sz="1000" b="1" dirty="0"/>
              <a:t>Query 1: Count of Successful vs Unsuccessful Launches</a:t>
            </a:r>
            <a:endParaRPr lang="en-US" sz="1000" dirty="0"/>
          </a:p>
          <a:p>
            <a:pPr lvl="1"/>
            <a:r>
              <a:rPr lang="en-US" sz="800" b="1" dirty="0"/>
              <a:t>SQL:</a:t>
            </a:r>
            <a:r>
              <a:rPr lang="en-US" sz="800" dirty="0"/>
              <a:t> SELECT </a:t>
            </a:r>
            <a:r>
              <a:rPr lang="en-US" sz="800" dirty="0" err="1"/>
              <a:t>launch_success</a:t>
            </a:r>
            <a:r>
              <a:rPr lang="en-US" sz="800" dirty="0"/>
              <a:t>, COUNT(*) FROM </a:t>
            </a:r>
            <a:r>
              <a:rPr lang="en-US" sz="800" dirty="0" err="1"/>
              <a:t>spacex_data</a:t>
            </a:r>
            <a:r>
              <a:rPr lang="en-US" sz="800" dirty="0"/>
              <a:t> GROUP BY </a:t>
            </a:r>
            <a:r>
              <a:rPr lang="en-US" sz="800" dirty="0" err="1"/>
              <a:t>launch_success</a:t>
            </a:r>
            <a:r>
              <a:rPr lang="en-US" sz="800" dirty="0"/>
              <a:t>;</a:t>
            </a:r>
          </a:p>
          <a:p>
            <a:pPr lvl="1"/>
            <a:r>
              <a:rPr lang="en-US" sz="800" b="1" dirty="0"/>
              <a:t>Purpose:</a:t>
            </a:r>
            <a:r>
              <a:rPr lang="en-US" sz="800" dirty="0"/>
              <a:t> To count the number of successful vs unsuccessful launches.</a:t>
            </a:r>
          </a:p>
          <a:p>
            <a:r>
              <a:rPr lang="en-US" sz="1000" b="1" dirty="0"/>
              <a:t>Query 2: Distribution of Launches by Booster Version</a:t>
            </a:r>
            <a:endParaRPr lang="en-US" sz="1000" dirty="0"/>
          </a:p>
          <a:p>
            <a:pPr lvl="1"/>
            <a:r>
              <a:rPr lang="en-US" sz="800" b="1" dirty="0"/>
              <a:t>SQL:</a:t>
            </a:r>
            <a:r>
              <a:rPr lang="en-US" sz="800" dirty="0"/>
              <a:t> SELECT </a:t>
            </a:r>
            <a:r>
              <a:rPr lang="en-US" sz="800" dirty="0" err="1"/>
              <a:t>booster_version</a:t>
            </a:r>
            <a:r>
              <a:rPr lang="en-US" sz="800" dirty="0"/>
              <a:t>, COUNT(*) FROM </a:t>
            </a:r>
            <a:r>
              <a:rPr lang="en-US" sz="800" dirty="0" err="1"/>
              <a:t>spacex_data</a:t>
            </a:r>
            <a:r>
              <a:rPr lang="en-US" sz="800" dirty="0"/>
              <a:t> GROUP BY </a:t>
            </a:r>
            <a:r>
              <a:rPr lang="en-US" sz="800" dirty="0" err="1"/>
              <a:t>booster_version</a:t>
            </a:r>
            <a:r>
              <a:rPr lang="en-US" sz="800" dirty="0"/>
              <a:t>;</a:t>
            </a:r>
          </a:p>
          <a:p>
            <a:pPr lvl="1"/>
            <a:r>
              <a:rPr lang="en-US" sz="800" b="1" dirty="0"/>
              <a:t>Purpose:</a:t>
            </a:r>
            <a:r>
              <a:rPr lang="en-US" sz="800" dirty="0"/>
              <a:t> To analyze the distribution of launches across different booster versions.</a:t>
            </a:r>
          </a:p>
          <a:p>
            <a:r>
              <a:rPr lang="en-US" sz="1000" b="1" dirty="0"/>
              <a:t>Query 3: Landing Outcomes by Type</a:t>
            </a:r>
            <a:endParaRPr lang="en-US" sz="1000" dirty="0"/>
          </a:p>
          <a:p>
            <a:pPr lvl="1"/>
            <a:r>
              <a:rPr lang="en-US" sz="800" b="1" dirty="0"/>
              <a:t>SQL:</a:t>
            </a:r>
            <a:r>
              <a:rPr lang="en-US" sz="800" dirty="0"/>
              <a:t> SELECT </a:t>
            </a:r>
            <a:r>
              <a:rPr lang="en-US" sz="800" dirty="0" err="1"/>
              <a:t>landing_type</a:t>
            </a:r>
            <a:r>
              <a:rPr lang="en-US" sz="800" dirty="0"/>
              <a:t>, COUNT(*) FROM </a:t>
            </a:r>
            <a:r>
              <a:rPr lang="en-US" sz="800" dirty="0" err="1"/>
              <a:t>spacex_data</a:t>
            </a:r>
            <a:r>
              <a:rPr lang="en-US" sz="800" dirty="0"/>
              <a:t> GROUP BY </a:t>
            </a:r>
            <a:r>
              <a:rPr lang="en-US" sz="800" dirty="0" err="1"/>
              <a:t>landing_type</a:t>
            </a:r>
            <a:r>
              <a:rPr lang="en-US" sz="800" dirty="0"/>
              <a:t>;</a:t>
            </a:r>
          </a:p>
          <a:p>
            <a:pPr lvl="1"/>
            <a:r>
              <a:rPr lang="en-US" sz="800" b="1" dirty="0"/>
              <a:t>Purpose:</a:t>
            </a:r>
            <a:r>
              <a:rPr lang="en-US" sz="800" dirty="0"/>
              <a:t> To investigate the frequency of each landing type (RTLS, ASDS, Ocean) for the launches.</a:t>
            </a:r>
          </a:p>
          <a:p>
            <a:r>
              <a:rPr lang="en-US" sz="1000" b="1" dirty="0"/>
              <a:t>Query 4: Successful Landings by Launch Year</a:t>
            </a:r>
            <a:endParaRPr lang="en-US" sz="1000" dirty="0"/>
          </a:p>
          <a:p>
            <a:pPr lvl="1"/>
            <a:r>
              <a:rPr lang="en-US" sz="800" b="1" dirty="0"/>
              <a:t>SQL:</a:t>
            </a:r>
            <a:r>
              <a:rPr lang="en-US" sz="800" dirty="0"/>
              <a:t> SELECT </a:t>
            </a:r>
            <a:r>
              <a:rPr lang="en-US" sz="800" dirty="0" err="1"/>
              <a:t>strftime</a:t>
            </a:r>
            <a:r>
              <a:rPr lang="en-US" sz="800" dirty="0"/>
              <a:t>('%Y', </a:t>
            </a:r>
            <a:r>
              <a:rPr lang="en-US" sz="800" dirty="0" err="1"/>
              <a:t>launch_date</a:t>
            </a:r>
            <a:r>
              <a:rPr lang="en-US" sz="800" dirty="0"/>
              <a:t>) AS year, COUNT(*) FROM </a:t>
            </a:r>
            <a:r>
              <a:rPr lang="en-US" sz="800" dirty="0" err="1"/>
              <a:t>spacex_data</a:t>
            </a:r>
            <a:r>
              <a:rPr lang="en-US" sz="800" dirty="0"/>
              <a:t> WHERE </a:t>
            </a:r>
            <a:r>
              <a:rPr lang="en-US" sz="800" dirty="0" err="1"/>
              <a:t>landing_success</a:t>
            </a:r>
            <a:r>
              <a:rPr lang="en-US" sz="800" dirty="0"/>
              <a:t> = 1 GROUP BY year;</a:t>
            </a:r>
          </a:p>
          <a:p>
            <a:pPr lvl="1"/>
            <a:r>
              <a:rPr lang="en-US" sz="800" b="1" dirty="0"/>
              <a:t>Purpose:</a:t>
            </a:r>
            <a:r>
              <a:rPr lang="en-US" sz="800" dirty="0"/>
              <a:t> To get the count of successful landings per year.</a:t>
            </a:r>
          </a:p>
          <a:p>
            <a:r>
              <a:rPr lang="en-US" sz="1000" b="1" dirty="0"/>
              <a:t>Query 5: Average Payload Mass per Launch</a:t>
            </a:r>
            <a:endParaRPr lang="en-US" sz="1000" dirty="0"/>
          </a:p>
          <a:p>
            <a:pPr lvl="1"/>
            <a:r>
              <a:rPr lang="en-US" sz="800" b="1" dirty="0"/>
              <a:t>SQL:</a:t>
            </a:r>
            <a:r>
              <a:rPr lang="en-US" sz="800" dirty="0"/>
              <a:t> SELECT AVG(</a:t>
            </a:r>
            <a:r>
              <a:rPr lang="en-US" sz="800" dirty="0" err="1"/>
              <a:t>payload_mass</a:t>
            </a:r>
            <a:r>
              <a:rPr lang="en-US" sz="800" dirty="0"/>
              <a:t>) FROM </a:t>
            </a:r>
            <a:r>
              <a:rPr lang="en-US" sz="800" dirty="0" err="1"/>
              <a:t>spacex_data</a:t>
            </a:r>
            <a:r>
              <a:rPr lang="en-US" sz="800" dirty="0"/>
              <a:t> WHERE </a:t>
            </a:r>
            <a:r>
              <a:rPr lang="en-US" sz="800" dirty="0" err="1"/>
              <a:t>payload_mass</a:t>
            </a:r>
            <a:r>
              <a:rPr lang="en-US" sz="800" dirty="0"/>
              <a:t> IS NOT NULL;</a:t>
            </a:r>
          </a:p>
          <a:p>
            <a:pPr lvl="1"/>
            <a:r>
              <a:rPr lang="en-US" sz="800" b="1" dirty="0"/>
              <a:t>Purpose:</a:t>
            </a:r>
            <a:r>
              <a:rPr lang="en-US" sz="800" dirty="0"/>
              <a:t> To find the average payload mass for the launches in the dataset.</a:t>
            </a:r>
          </a:p>
          <a:p>
            <a:r>
              <a:rPr lang="en-US" sz="1000" b="1" dirty="0"/>
              <a:t>Query 6: Identifying Launches with Specific Landing Outcomes</a:t>
            </a:r>
            <a:endParaRPr lang="en-US" sz="1000" dirty="0"/>
          </a:p>
          <a:p>
            <a:pPr lvl="1"/>
            <a:r>
              <a:rPr lang="en-US" sz="800" b="1" dirty="0"/>
              <a:t>SQL:</a:t>
            </a:r>
            <a:r>
              <a:rPr lang="en-US" sz="800" dirty="0"/>
              <a:t> SELECT * FROM </a:t>
            </a:r>
            <a:r>
              <a:rPr lang="en-US" sz="800" dirty="0" err="1"/>
              <a:t>spacex_data</a:t>
            </a:r>
            <a:r>
              <a:rPr lang="en-US" sz="800" dirty="0"/>
              <a:t> WHERE </a:t>
            </a:r>
            <a:r>
              <a:rPr lang="en-US" sz="800" dirty="0" err="1"/>
              <a:t>landing_success</a:t>
            </a:r>
            <a:r>
              <a:rPr lang="en-US" sz="800" dirty="0"/>
              <a:t> IS NULL;</a:t>
            </a:r>
          </a:p>
          <a:p>
            <a:pPr lvl="1"/>
            <a:r>
              <a:rPr lang="en-US" sz="800" b="1" dirty="0"/>
              <a:t>Purpose:</a:t>
            </a:r>
            <a:r>
              <a:rPr lang="en-US" sz="800" dirty="0"/>
              <a:t> To identify the launches with missing landing success data, which need further investigation or cleaning.</a:t>
            </a:r>
          </a:p>
          <a:p>
            <a:r>
              <a:rPr lang="en-US" sz="1000" b="1" dirty="0"/>
              <a:t>Query 7: Correlation Between Payload Mass and Landing Success</a:t>
            </a:r>
            <a:endParaRPr lang="en-US" sz="1000" dirty="0"/>
          </a:p>
          <a:p>
            <a:pPr lvl="1"/>
            <a:r>
              <a:rPr lang="en-US" sz="800" b="1" dirty="0"/>
              <a:t>SQL:</a:t>
            </a:r>
            <a:r>
              <a:rPr lang="en-US" sz="800" dirty="0"/>
              <a:t> SELECT </a:t>
            </a:r>
            <a:r>
              <a:rPr lang="en-US" sz="800" dirty="0" err="1"/>
              <a:t>payload_mass</a:t>
            </a:r>
            <a:r>
              <a:rPr lang="en-US" sz="800" dirty="0"/>
              <a:t>, </a:t>
            </a:r>
            <a:r>
              <a:rPr lang="en-US" sz="800" dirty="0" err="1"/>
              <a:t>landing_success</a:t>
            </a:r>
            <a:r>
              <a:rPr lang="en-US" sz="800" dirty="0"/>
              <a:t> FROM </a:t>
            </a:r>
            <a:r>
              <a:rPr lang="en-US" sz="800" dirty="0" err="1"/>
              <a:t>spacex_data</a:t>
            </a:r>
            <a:r>
              <a:rPr lang="en-US" sz="800" dirty="0"/>
              <a:t>;</a:t>
            </a:r>
          </a:p>
          <a:p>
            <a:pPr lvl="1"/>
            <a:r>
              <a:rPr lang="en-US" sz="800" b="1" dirty="0"/>
              <a:t>Purpose:</a:t>
            </a:r>
            <a:r>
              <a:rPr lang="en-US" sz="800" dirty="0"/>
              <a:t> To explore any potential correlation between payload mass and landing success.</a:t>
            </a:r>
          </a:p>
          <a:p>
            <a:r>
              <a:rPr lang="en-US" sz="900" b="1" dirty="0"/>
              <a:t>GitHub URL for EDA with SQL Notebook: </a:t>
            </a:r>
            <a:r>
              <a:rPr lang="en-US" sz="900" dirty="0">
                <a:hlinkClick r:id="rId3"/>
              </a:rPr>
              <a:t>SpaceX EDA with SQL Notebook</a:t>
            </a:r>
            <a:endParaRPr lang="en-US" sz="9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92500" lnSpcReduction="10000"/>
          </a:bodyPr>
          <a:lstStyle/>
          <a:p>
            <a:pPr marL="0" indent="0">
              <a:buNone/>
            </a:pPr>
            <a:r>
              <a:rPr lang="en-US" sz="1600" b="1" dirty="0"/>
              <a:t>Map Objects Created:</a:t>
            </a:r>
            <a:endParaRPr lang="en-US" sz="1600" dirty="0"/>
          </a:p>
          <a:p>
            <a:r>
              <a:rPr lang="en-US" sz="1600" b="1" dirty="0"/>
              <a:t>Markers for Launch Sites:</a:t>
            </a:r>
            <a:endParaRPr lang="en-US" sz="1600" dirty="0"/>
          </a:p>
          <a:p>
            <a:pPr lvl="1"/>
            <a:r>
              <a:rPr lang="en-US" sz="1200" b="1" dirty="0"/>
              <a:t>What I Added:</a:t>
            </a:r>
            <a:r>
              <a:rPr lang="en-US" sz="1200" dirty="0"/>
              <a:t> Markers for each SpaceX launch site, including their name and location.</a:t>
            </a:r>
          </a:p>
          <a:p>
            <a:pPr lvl="1"/>
            <a:r>
              <a:rPr lang="en-US" sz="1200" b="1" dirty="0"/>
              <a:t>Why:</a:t>
            </a:r>
            <a:r>
              <a:rPr lang="en-US" sz="1200" dirty="0"/>
              <a:t> These markers help to visually identify the launch sites on the map, making it easy to spot where the launches are occurring and analyze any geographical patterns.</a:t>
            </a:r>
          </a:p>
          <a:p>
            <a:r>
              <a:rPr lang="en-US" sz="1600" b="1" dirty="0"/>
              <a:t>Circles for Success/Failure Rate:</a:t>
            </a:r>
            <a:endParaRPr lang="en-US" sz="1600" dirty="0"/>
          </a:p>
          <a:p>
            <a:pPr lvl="1"/>
            <a:r>
              <a:rPr lang="en-US" sz="1200" b="1" dirty="0"/>
              <a:t>What I Added:</a:t>
            </a:r>
            <a:r>
              <a:rPr lang="en-US" sz="1200" dirty="0"/>
              <a:t> Circular markers with radius proportional to the success rate of launches at each site.</a:t>
            </a:r>
          </a:p>
          <a:p>
            <a:pPr lvl="1"/>
            <a:r>
              <a:rPr lang="en-US" sz="1200" b="1" dirty="0"/>
              <a:t>Why:</a:t>
            </a:r>
            <a:r>
              <a:rPr lang="en-US" sz="1200" dirty="0"/>
              <a:t> These circles help visualize the success/failure rate of launches at each site. Larger circles represent higher success rates, and smaller circles represent lower success rates, allowing for quick comparison between sites.</a:t>
            </a:r>
          </a:p>
          <a:p>
            <a:r>
              <a:rPr lang="en-US" sz="1600" b="1" dirty="0"/>
              <a:t>Color-coded Markers for Launch Outcomes:</a:t>
            </a:r>
            <a:endParaRPr lang="en-US" sz="1600" dirty="0"/>
          </a:p>
          <a:p>
            <a:pPr lvl="1"/>
            <a:r>
              <a:rPr lang="en-US" sz="1200" b="1" dirty="0"/>
              <a:t>What I Added:</a:t>
            </a:r>
            <a:r>
              <a:rPr lang="en-US" sz="1200" dirty="0"/>
              <a:t> Color-coded markers (green for successful launches, red for failed launches).</a:t>
            </a:r>
          </a:p>
          <a:p>
            <a:pPr lvl="1"/>
            <a:r>
              <a:rPr lang="en-US" sz="1200" b="1" dirty="0"/>
              <a:t>Why:</a:t>
            </a:r>
            <a:r>
              <a:rPr lang="en-US" sz="1200" dirty="0"/>
              <a:t> To visually differentiate the success and failure of individual launches at each site, helping to easily spot trends related to launch outcomes by site.</a:t>
            </a:r>
          </a:p>
          <a:p>
            <a:r>
              <a:rPr lang="en-US" sz="1600" b="1" dirty="0"/>
              <a:t>Lines Connecting Launch Sites:</a:t>
            </a:r>
            <a:endParaRPr lang="en-US" sz="1600" dirty="0"/>
          </a:p>
          <a:p>
            <a:pPr lvl="1"/>
            <a:r>
              <a:rPr lang="en-US" sz="1200" b="1" dirty="0"/>
              <a:t>What I Added:</a:t>
            </a:r>
            <a:r>
              <a:rPr lang="en-US" sz="1200" dirty="0"/>
              <a:t> Lines connecting launch sites with key nearby locations or areas of interest, such as proximity to the ocean or other geographical points.</a:t>
            </a:r>
          </a:p>
          <a:p>
            <a:pPr lvl="1"/>
            <a:r>
              <a:rPr lang="en-US" sz="1200" b="1" dirty="0"/>
              <a:t>Why:</a:t>
            </a:r>
            <a:r>
              <a:rPr lang="en-US" sz="1200" dirty="0"/>
              <a:t> These lines help analyze how the proximity of the launch sites to specific areas affects the success or failure of the launch. It may also highlight strategic factors for site locations.</a:t>
            </a:r>
            <a:br>
              <a:rPr lang="en-US" sz="1600" dirty="0"/>
            </a:br>
            <a:endParaRPr lang="en-US" sz="1600" dirty="0"/>
          </a:p>
          <a:p>
            <a:r>
              <a:rPr lang="en-US" sz="1600" b="1" dirty="0"/>
              <a:t>GitHub URL for Completed Interactive Map with Folium:</a:t>
            </a:r>
            <a:endParaRPr lang="en-US" sz="1600" dirty="0"/>
          </a:p>
          <a:p>
            <a:pPr marL="0" indent="0">
              <a:buNone/>
            </a:pPr>
            <a:r>
              <a:rPr lang="en-US" sz="1600" dirty="0">
                <a:hlinkClick r:id="rId3"/>
              </a:rPr>
              <a:t>Interactive Map with Folium Notebook</a:t>
            </a:r>
            <a:endParaRPr lang="en-US" sz="16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lnSpcReduction="20000"/>
          </a:bodyPr>
          <a:lstStyle/>
          <a:p>
            <a:pPr marL="0" indent="0">
              <a:buNone/>
            </a:pPr>
            <a:r>
              <a:rPr lang="en-US" sz="1600" b="1" dirty="0"/>
              <a:t>Plots/Graphs Added:</a:t>
            </a:r>
            <a:endParaRPr lang="en-US" sz="1600" dirty="0"/>
          </a:p>
          <a:p>
            <a:r>
              <a:rPr lang="en-US" sz="1600" b="1" dirty="0"/>
              <a:t>Success Rate Pie Chart:</a:t>
            </a:r>
            <a:endParaRPr lang="en-US" sz="1600" dirty="0"/>
          </a:p>
          <a:p>
            <a:pPr lvl="1"/>
            <a:r>
              <a:rPr lang="en-US" sz="1200" b="1" dirty="0"/>
              <a:t>What I Added:</a:t>
            </a:r>
            <a:r>
              <a:rPr lang="en-US" sz="1200" dirty="0"/>
              <a:t> A pie chart that shows the proportion of successful vs. unsuccessful launches based on the selected launch site.</a:t>
            </a:r>
          </a:p>
          <a:p>
            <a:pPr lvl="1"/>
            <a:r>
              <a:rPr lang="en-US" sz="1200" b="1" dirty="0"/>
              <a:t>Why:</a:t>
            </a:r>
            <a:r>
              <a:rPr lang="en-US" sz="1200" dirty="0"/>
              <a:t> This helps users quickly visualize the overall success rate of launches at a given site. It allows users to make comparisons between different sites interactively.</a:t>
            </a:r>
          </a:p>
          <a:p>
            <a:r>
              <a:rPr lang="en-US" sz="1600" b="1" dirty="0"/>
              <a:t>Success vs Payload Scatter Plot:</a:t>
            </a:r>
            <a:endParaRPr lang="en-US" sz="1600" dirty="0"/>
          </a:p>
          <a:p>
            <a:pPr lvl="1"/>
            <a:r>
              <a:rPr lang="en-US" sz="1200" b="1" dirty="0"/>
              <a:t>What I Added:</a:t>
            </a:r>
            <a:r>
              <a:rPr lang="en-US" sz="1200" dirty="0"/>
              <a:t> A scatter plot showing the relationship between the payload mass and the success/failure of the launch.</a:t>
            </a:r>
          </a:p>
          <a:p>
            <a:pPr lvl="1"/>
            <a:r>
              <a:rPr lang="en-US" sz="1200" b="1" dirty="0"/>
              <a:t>Why:</a:t>
            </a:r>
            <a:r>
              <a:rPr lang="en-US" sz="1200" dirty="0"/>
              <a:t> This plot helps analyze how payload mass might influence the success rate of the launch, allowing users to see any patterns or trends.</a:t>
            </a:r>
            <a:endParaRPr lang="en-US" sz="1600" dirty="0"/>
          </a:p>
          <a:p>
            <a:pPr marL="0" indent="0">
              <a:buNone/>
            </a:pPr>
            <a:r>
              <a:rPr lang="en-US" sz="1600" b="1" dirty="0"/>
              <a:t>Interactions Added:</a:t>
            </a:r>
            <a:endParaRPr lang="en-US" sz="1600" dirty="0"/>
          </a:p>
          <a:p>
            <a:r>
              <a:rPr lang="en-US" sz="1600" b="1" dirty="0"/>
              <a:t>Launch Site Dropdown:</a:t>
            </a:r>
            <a:endParaRPr lang="en-US" sz="1600" dirty="0"/>
          </a:p>
          <a:p>
            <a:pPr lvl="1"/>
            <a:r>
              <a:rPr lang="en-US" sz="1200" b="1" dirty="0"/>
              <a:t>What I Added:</a:t>
            </a:r>
            <a:r>
              <a:rPr lang="en-US" sz="1200" dirty="0"/>
              <a:t> A dropdown input component to allow users to select a specific launch site.</a:t>
            </a:r>
          </a:p>
          <a:p>
            <a:pPr lvl="1"/>
            <a:r>
              <a:rPr lang="en-US" sz="1200" b="1" dirty="0"/>
              <a:t>Why:</a:t>
            </a:r>
            <a:r>
              <a:rPr lang="en-US" sz="1200" dirty="0"/>
              <a:t> This lets users filter the visualizations based on their selected launch site, enabling a focused analysis on each site’s performance.</a:t>
            </a:r>
          </a:p>
          <a:p>
            <a:r>
              <a:rPr lang="en-US" sz="1600" b="1" dirty="0"/>
              <a:t>Payload Range Slider:</a:t>
            </a:r>
            <a:endParaRPr lang="en-US" sz="1600" dirty="0"/>
          </a:p>
          <a:p>
            <a:pPr lvl="1"/>
            <a:r>
              <a:rPr lang="en-US" sz="1200" b="1" dirty="0"/>
              <a:t>What I Added:</a:t>
            </a:r>
            <a:r>
              <a:rPr lang="en-US" sz="1200" dirty="0"/>
              <a:t> A range slider to select the payload mass range.</a:t>
            </a:r>
          </a:p>
          <a:p>
            <a:pPr lvl="1"/>
            <a:r>
              <a:rPr lang="en-US" sz="1200" b="1" dirty="0"/>
              <a:t>Why:</a:t>
            </a:r>
            <a:r>
              <a:rPr lang="en-US" sz="1200" dirty="0"/>
              <a:t> This allows users to adjust the payload size interactively and see how the success rate correlates with different payload masses, giving them more control over the analysis.</a:t>
            </a:r>
            <a:br>
              <a:rPr lang="en-US" sz="1600" dirty="0"/>
            </a:br>
            <a:endParaRPr lang="en-US" sz="1600" dirty="0"/>
          </a:p>
          <a:p>
            <a:pPr marL="0" indent="0">
              <a:buNone/>
            </a:pPr>
            <a:r>
              <a:rPr lang="en-US" sz="1600" b="1" dirty="0"/>
              <a:t>GitHub URL for Completed </a:t>
            </a:r>
            <a:r>
              <a:rPr lang="en-US" sz="1600" b="1" dirty="0" err="1"/>
              <a:t>Plotly</a:t>
            </a:r>
            <a:r>
              <a:rPr lang="en-US" sz="1600" b="1" dirty="0"/>
              <a:t> Dash Dashboard:</a:t>
            </a:r>
            <a:endParaRPr lang="en-US" sz="1600" dirty="0"/>
          </a:p>
          <a:p>
            <a:pPr marL="0" indent="0">
              <a:buNone/>
            </a:pPr>
            <a:r>
              <a:rPr lang="en-US" sz="1600" dirty="0">
                <a:hlinkClick r:id="rId3"/>
              </a:rPr>
              <a:t>Plotly Dash Dashboard Notebook</a:t>
            </a:r>
            <a:endParaRPr lang="en-US" sz="16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6"/>
            <a:ext cx="10687961" cy="5046245"/>
          </a:xfrm>
          <a:prstGeom prst="rect">
            <a:avLst/>
          </a:prstGeom>
        </p:spPr>
        <p:txBody>
          <a:bodyPr>
            <a:noAutofit/>
          </a:bodyPr>
          <a:lstStyle/>
          <a:p>
            <a:pPr marL="0" indent="0">
              <a:lnSpc>
                <a:spcPts val="500"/>
              </a:lnSpc>
              <a:buNone/>
            </a:pPr>
            <a:r>
              <a:rPr lang="en-US" sz="1000" b="1" dirty="0"/>
              <a:t>Model Development Process:</a:t>
            </a:r>
            <a:endParaRPr lang="en-US" sz="1000" dirty="0"/>
          </a:p>
          <a:p>
            <a:pPr>
              <a:lnSpc>
                <a:spcPts val="500"/>
              </a:lnSpc>
            </a:pPr>
            <a:r>
              <a:rPr lang="en-US" sz="1000" b="1" dirty="0"/>
              <a:t>Exploratory Data Analysis (EDA):</a:t>
            </a:r>
            <a:endParaRPr lang="en-US" sz="1000" dirty="0"/>
          </a:p>
          <a:p>
            <a:pPr lvl="1">
              <a:lnSpc>
                <a:spcPts val="500"/>
              </a:lnSpc>
            </a:pPr>
            <a:r>
              <a:rPr lang="en-US" sz="1000" b="1" dirty="0"/>
              <a:t>What I Did:</a:t>
            </a:r>
            <a:endParaRPr lang="en-US" sz="1000" dirty="0"/>
          </a:p>
          <a:p>
            <a:pPr lvl="2">
              <a:lnSpc>
                <a:spcPts val="500"/>
              </a:lnSpc>
            </a:pPr>
            <a:r>
              <a:rPr lang="en-US" sz="1000" dirty="0"/>
              <a:t>Examined the dataset to identify relevant features (such as payload, orbit, and location) and understand the relationship with the landing success.</a:t>
            </a:r>
          </a:p>
          <a:p>
            <a:pPr lvl="2">
              <a:lnSpc>
                <a:spcPts val="500"/>
              </a:lnSpc>
            </a:pPr>
            <a:r>
              <a:rPr lang="en-US" sz="1000" dirty="0"/>
              <a:t>Created a column to define the success of the first stage landing (1 for success, 0 for failure).</a:t>
            </a:r>
          </a:p>
          <a:p>
            <a:pPr lvl="1">
              <a:lnSpc>
                <a:spcPts val="500"/>
              </a:lnSpc>
            </a:pPr>
            <a:r>
              <a:rPr lang="en-US" sz="1000" b="1" dirty="0"/>
              <a:t>Why:</a:t>
            </a:r>
            <a:r>
              <a:rPr lang="en-US" sz="1000" dirty="0"/>
              <a:t> EDA helps in understanding the dataset, uncovering hidden patterns, and determining the features that impact the classification task.</a:t>
            </a:r>
          </a:p>
          <a:p>
            <a:pPr>
              <a:lnSpc>
                <a:spcPts val="500"/>
              </a:lnSpc>
            </a:pPr>
            <a:r>
              <a:rPr lang="en-US" sz="1000" b="1" dirty="0"/>
              <a:t>Data Preprocessing:</a:t>
            </a:r>
            <a:endParaRPr lang="en-US" sz="1000" dirty="0"/>
          </a:p>
          <a:p>
            <a:pPr lvl="1">
              <a:lnSpc>
                <a:spcPts val="500"/>
              </a:lnSpc>
            </a:pPr>
            <a:r>
              <a:rPr lang="en-US" sz="1000" b="1" dirty="0"/>
              <a:t>What I Did:</a:t>
            </a:r>
            <a:endParaRPr lang="en-US" sz="1000" dirty="0"/>
          </a:p>
          <a:p>
            <a:pPr lvl="2">
              <a:lnSpc>
                <a:spcPts val="500"/>
              </a:lnSpc>
            </a:pPr>
            <a:r>
              <a:rPr lang="en-US" sz="1000" dirty="0"/>
              <a:t>Standardized the features to ensure they are on the same scale for better model performance.</a:t>
            </a:r>
          </a:p>
          <a:p>
            <a:pPr lvl="2">
              <a:lnSpc>
                <a:spcPts val="500"/>
              </a:lnSpc>
            </a:pPr>
            <a:r>
              <a:rPr lang="en-US" sz="1000" dirty="0"/>
              <a:t>Split the dataset into training and testing sets to evaluate the model’s performance on unseen data.</a:t>
            </a:r>
          </a:p>
          <a:p>
            <a:pPr lvl="1">
              <a:lnSpc>
                <a:spcPts val="500"/>
              </a:lnSpc>
            </a:pPr>
            <a:r>
              <a:rPr lang="en-US" sz="1000" b="1" dirty="0"/>
              <a:t>Why:</a:t>
            </a:r>
            <a:r>
              <a:rPr lang="en-US" sz="1000" dirty="0"/>
              <a:t> Standardization improves the convergence of machine learning models. Data splitting ensures that the model is evaluated effectively on unseen data to test its generalization.</a:t>
            </a:r>
          </a:p>
          <a:p>
            <a:pPr>
              <a:lnSpc>
                <a:spcPts val="500"/>
              </a:lnSpc>
            </a:pPr>
            <a:r>
              <a:rPr lang="en-US" sz="1000" b="1" dirty="0"/>
              <a:t>Model Training:</a:t>
            </a:r>
            <a:endParaRPr lang="en-US" sz="1000" dirty="0"/>
          </a:p>
          <a:p>
            <a:pPr lvl="1">
              <a:lnSpc>
                <a:spcPts val="500"/>
              </a:lnSpc>
            </a:pPr>
            <a:r>
              <a:rPr lang="en-US" sz="1000" b="1" dirty="0"/>
              <a:t>What I Did:</a:t>
            </a:r>
            <a:endParaRPr lang="en-US" sz="1000" dirty="0"/>
          </a:p>
          <a:p>
            <a:pPr lvl="2">
              <a:lnSpc>
                <a:spcPts val="500"/>
              </a:lnSpc>
            </a:pPr>
            <a:r>
              <a:rPr lang="en-US" sz="1000" dirty="0"/>
              <a:t>Applied three different classification algorithms: </a:t>
            </a:r>
            <a:r>
              <a:rPr lang="en-US" sz="1000" b="1" dirty="0"/>
              <a:t>Support Vector Machine (SVM)</a:t>
            </a:r>
            <a:r>
              <a:rPr lang="en-US" sz="1000" dirty="0"/>
              <a:t>, </a:t>
            </a:r>
            <a:r>
              <a:rPr lang="en-US" sz="1000" b="1" dirty="0"/>
              <a:t>Classification Trees</a:t>
            </a:r>
            <a:r>
              <a:rPr lang="en-US" sz="1000" dirty="0"/>
              <a:t>, and </a:t>
            </a:r>
            <a:r>
              <a:rPr lang="en-US" sz="1000" b="1" dirty="0"/>
              <a:t>Logistic Regression</a:t>
            </a:r>
            <a:r>
              <a:rPr lang="en-US" sz="1000" dirty="0"/>
              <a:t>.</a:t>
            </a:r>
          </a:p>
          <a:p>
            <a:pPr lvl="2">
              <a:lnSpc>
                <a:spcPts val="500"/>
              </a:lnSpc>
            </a:pPr>
            <a:r>
              <a:rPr lang="en-US" sz="1000" dirty="0"/>
              <a:t>Tuned the hyperparameters for each model to find the best performing ones.</a:t>
            </a:r>
          </a:p>
          <a:p>
            <a:pPr lvl="1">
              <a:lnSpc>
                <a:spcPts val="500"/>
              </a:lnSpc>
            </a:pPr>
            <a:r>
              <a:rPr lang="en-US" sz="1000" b="1" dirty="0"/>
              <a:t>Why:</a:t>
            </a:r>
            <a:r>
              <a:rPr lang="en-US" sz="1000" dirty="0"/>
              <a:t> Using multiple models and tuning their hyperparameters allows comparison to determine which one performs best on the given dataset.</a:t>
            </a:r>
          </a:p>
          <a:p>
            <a:pPr>
              <a:lnSpc>
                <a:spcPts val="500"/>
              </a:lnSpc>
            </a:pPr>
            <a:r>
              <a:rPr lang="en-US" sz="1000" b="1" dirty="0"/>
              <a:t>Model Evaluation:</a:t>
            </a:r>
            <a:endParaRPr lang="en-US" sz="1000" dirty="0"/>
          </a:p>
          <a:p>
            <a:pPr lvl="1">
              <a:lnSpc>
                <a:spcPts val="500"/>
              </a:lnSpc>
            </a:pPr>
            <a:r>
              <a:rPr lang="en-US" sz="1000" b="1" dirty="0"/>
              <a:t>What I Did:</a:t>
            </a:r>
            <a:endParaRPr lang="en-US" sz="1000" dirty="0"/>
          </a:p>
          <a:p>
            <a:pPr lvl="2">
              <a:lnSpc>
                <a:spcPts val="500"/>
              </a:lnSpc>
            </a:pPr>
            <a:r>
              <a:rPr lang="en-US" sz="1000" dirty="0"/>
              <a:t>Evaluated the models using accuracy, precision, recall, and F1-score on the test data to find the most effective model.</a:t>
            </a:r>
          </a:p>
          <a:p>
            <a:pPr lvl="2">
              <a:lnSpc>
                <a:spcPts val="500"/>
              </a:lnSpc>
            </a:pPr>
            <a:r>
              <a:rPr lang="en-US" sz="1000" b="1" dirty="0"/>
              <a:t>Why:</a:t>
            </a:r>
            <a:r>
              <a:rPr lang="en-US" sz="1000" dirty="0"/>
              <a:t> These evaluation metrics help in understanding how well each model classifies the data, balancing performance between precision and recall.</a:t>
            </a:r>
          </a:p>
          <a:p>
            <a:pPr>
              <a:lnSpc>
                <a:spcPts val="500"/>
              </a:lnSpc>
            </a:pPr>
            <a:r>
              <a:rPr lang="en-US" sz="1000" b="1" dirty="0"/>
              <a:t>Model Improvement:</a:t>
            </a:r>
            <a:endParaRPr lang="en-US" sz="1000" dirty="0"/>
          </a:p>
          <a:p>
            <a:pPr lvl="1">
              <a:lnSpc>
                <a:spcPts val="500"/>
              </a:lnSpc>
            </a:pPr>
            <a:r>
              <a:rPr lang="en-US" sz="1000" b="1" dirty="0"/>
              <a:t>What I Did:</a:t>
            </a:r>
            <a:endParaRPr lang="en-US" sz="1000" dirty="0"/>
          </a:p>
          <a:p>
            <a:pPr lvl="2">
              <a:lnSpc>
                <a:spcPts val="500"/>
              </a:lnSpc>
            </a:pPr>
            <a:r>
              <a:rPr lang="en-US" sz="1000" dirty="0"/>
              <a:t>Selected the best performing model based on the test results.</a:t>
            </a:r>
          </a:p>
          <a:p>
            <a:pPr lvl="2">
              <a:lnSpc>
                <a:spcPts val="500"/>
              </a:lnSpc>
            </a:pPr>
            <a:r>
              <a:rPr lang="en-US" sz="1000" dirty="0"/>
              <a:t>Applied additional techniques like cross-validation and grid search for further hyperparameter tuning if necessary.</a:t>
            </a:r>
          </a:p>
          <a:p>
            <a:pPr lvl="1">
              <a:lnSpc>
                <a:spcPts val="500"/>
              </a:lnSpc>
            </a:pPr>
            <a:r>
              <a:rPr lang="en-US" sz="1000" b="1" dirty="0"/>
              <a:t>Why:</a:t>
            </a:r>
            <a:r>
              <a:rPr lang="en-US" sz="1000" dirty="0"/>
              <a:t> These techniques improve model performance by ensuring the model generalizes well across different data points.</a:t>
            </a:r>
          </a:p>
          <a:p>
            <a:pPr>
              <a:lnSpc>
                <a:spcPts val="500"/>
              </a:lnSpc>
            </a:pPr>
            <a:r>
              <a:rPr lang="en-US" sz="1000" b="1" dirty="0"/>
              <a:t>Best Performing Model:</a:t>
            </a:r>
            <a:endParaRPr lang="en-US" sz="1000" dirty="0"/>
          </a:p>
          <a:p>
            <a:pPr lvl="1">
              <a:lnSpc>
                <a:spcPts val="500"/>
              </a:lnSpc>
            </a:pPr>
            <a:r>
              <a:rPr lang="en-US" sz="1000" b="1" dirty="0"/>
              <a:t>What I Did:</a:t>
            </a:r>
            <a:endParaRPr lang="en-US" sz="1000" dirty="0"/>
          </a:p>
          <a:p>
            <a:pPr lvl="2">
              <a:lnSpc>
                <a:spcPts val="500"/>
              </a:lnSpc>
            </a:pPr>
            <a:r>
              <a:rPr lang="en-US" sz="1000" dirty="0"/>
              <a:t>After evaluating multiple models, I identified the one with the highest performance metrics on the test data.</a:t>
            </a:r>
          </a:p>
          <a:p>
            <a:pPr lvl="1">
              <a:lnSpc>
                <a:spcPts val="500"/>
              </a:lnSpc>
            </a:pPr>
            <a:r>
              <a:rPr lang="en-US" sz="1000" b="1" dirty="0"/>
              <a:t>Why:</a:t>
            </a:r>
            <a:r>
              <a:rPr lang="en-US" sz="1000" dirty="0"/>
              <a:t> The best model ensures the most accurate prediction of whether the Falcon 9 first stage will land successfully.</a:t>
            </a:r>
            <a:br>
              <a:rPr lang="en-US" sz="1000" dirty="0"/>
            </a:br>
            <a:endParaRPr lang="en-US" sz="1000" dirty="0"/>
          </a:p>
          <a:p>
            <a:pPr>
              <a:lnSpc>
                <a:spcPts val="500"/>
              </a:lnSpc>
            </a:pPr>
            <a:r>
              <a:rPr lang="en-US" sz="1000" b="1" dirty="0"/>
              <a:t>Flowchart of Model Development Process:</a:t>
            </a:r>
          </a:p>
          <a:p>
            <a:pPr lvl="1">
              <a:lnSpc>
                <a:spcPts val="500"/>
              </a:lnSpc>
            </a:pPr>
            <a:r>
              <a:rPr lang="en-US" sz="1000" dirty="0"/>
              <a:t>1. Load Data → 2. Perform EDA → 3. Feature Engineering → 4. Data Preprocessing (Standardization, Split) </a:t>
            </a:r>
          </a:p>
          <a:p>
            <a:pPr lvl="1">
              <a:lnSpc>
                <a:spcPts val="500"/>
              </a:lnSpc>
            </a:pPr>
            <a:r>
              <a:rPr lang="en-US" sz="1000" dirty="0"/>
              <a:t>  → 5. Train Models (SVM, Classification Trees, Logistic Regression) → 6. Evaluate Models (Accuracy, Precision, Recall, F1) </a:t>
            </a:r>
          </a:p>
          <a:p>
            <a:pPr lvl="1">
              <a:lnSpc>
                <a:spcPts val="500"/>
              </a:lnSpc>
            </a:pPr>
            <a:r>
              <a:rPr lang="en-US" sz="1000" dirty="0"/>
              <a:t>  → 7. Select Best Model → 8. Hyperparameter Tuning (Cross-validation, Grid Search) → 9. Final Model Selection </a:t>
            </a:r>
          </a:p>
          <a:p>
            <a:pPr marL="0" indent="0">
              <a:buNone/>
            </a:pPr>
            <a:r>
              <a:rPr lang="en-US" sz="1050" b="1" dirty="0"/>
              <a:t>GitHub URL for Completed Predictive Analysis Lab: </a:t>
            </a:r>
            <a:r>
              <a:rPr lang="en-US" sz="1050" dirty="0">
                <a:hlinkClick r:id="rId3"/>
              </a:rPr>
              <a:t>SpaceX Machine Learning Prediction Notebook</a:t>
            </a:r>
            <a:endParaRPr lang="en-US" sz="1050"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371601"/>
            <a:ext cx="10763046" cy="5000170"/>
          </a:xfrm>
          <a:prstGeom prst="rect">
            <a:avLst/>
          </a:prstGeom>
        </p:spPr>
        <p:txBody>
          <a:bodyPr vert="horz" lIns="91440" tIns="45720" rIns="91440" bIns="45720" rtlCol="0">
            <a:normAutofit fontScale="6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200" b="1" dirty="0"/>
              <a:t>Exploratory Data Analysis (EDA) Results:</a:t>
            </a:r>
            <a:endParaRPr lang="en-US" sz="1200" dirty="0"/>
          </a:p>
          <a:p>
            <a:pPr marL="0" indent="0">
              <a:buNone/>
            </a:pPr>
            <a:r>
              <a:rPr lang="en-US" sz="1200" dirty="0"/>
              <a:t>In this section, I analyzed the SpaceX dataset to identify patterns, correlations, and trends regarding the Falcon 9 first-stage landing success. The results of my EDA helped uncover the relationship between different features (e.g., payload mass, orbit type, launch site) and the landing outcome.</a:t>
            </a:r>
          </a:p>
          <a:p>
            <a:r>
              <a:rPr lang="en-US" sz="1200" b="1" dirty="0"/>
              <a:t>Key Findings:</a:t>
            </a:r>
            <a:endParaRPr lang="en-US" sz="1200" dirty="0"/>
          </a:p>
          <a:p>
            <a:pPr lvl="1"/>
            <a:r>
              <a:rPr lang="en-US" sz="800" dirty="0"/>
              <a:t>The </a:t>
            </a:r>
            <a:r>
              <a:rPr lang="en-US" sz="800" b="1" dirty="0"/>
              <a:t>orbit type</a:t>
            </a:r>
            <a:r>
              <a:rPr lang="en-US" sz="800" dirty="0"/>
              <a:t> and </a:t>
            </a:r>
            <a:r>
              <a:rPr lang="en-US" sz="800" b="1" dirty="0"/>
              <a:t>payload mass</a:t>
            </a:r>
            <a:r>
              <a:rPr lang="en-US" sz="800" dirty="0"/>
              <a:t> showed significant patterns in relation to landing success.</a:t>
            </a:r>
          </a:p>
          <a:p>
            <a:pPr lvl="1"/>
            <a:r>
              <a:rPr lang="en-US" sz="800" b="1" dirty="0"/>
              <a:t>Launch site</a:t>
            </a:r>
            <a:r>
              <a:rPr lang="en-US" sz="800" dirty="0"/>
              <a:t> also played a role in determining the landing success rates.</a:t>
            </a:r>
          </a:p>
          <a:p>
            <a:pPr lvl="1"/>
            <a:r>
              <a:rPr lang="en-US" sz="800" b="1" dirty="0"/>
              <a:t>Control labels</a:t>
            </a:r>
            <a:r>
              <a:rPr lang="en-US" sz="800" dirty="0"/>
              <a:t> were created for success and failure of landings, where 1 represented a successful landing, and 0 indicated failure.</a:t>
            </a:r>
          </a:p>
          <a:p>
            <a:pPr marL="0" indent="0">
              <a:buNone/>
            </a:pPr>
            <a:r>
              <a:rPr lang="en-US" sz="1200" b="1" dirty="0"/>
              <a:t>Interactive Analytics Demo (Screenshots):</a:t>
            </a:r>
            <a:endParaRPr lang="en-US" sz="1200" dirty="0"/>
          </a:p>
          <a:p>
            <a:r>
              <a:rPr lang="en-US" sz="1200" b="1" dirty="0"/>
              <a:t>Screenshots from Interactive Analytics Dashboard (via Folium and </a:t>
            </a:r>
            <a:r>
              <a:rPr lang="en-US" sz="1200" b="1" dirty="0" err="1"/>
              <a:t>Plotly</a:t>
            </a:r>
            <a:r>
              <a:rPr lang="en-US" sz="1200" b="1" dirty="0"/>
              <a:t> Dash):</a:t>
            </a:r>
            <a:endParaRPr lang="en-US" sz="1200" dirty="0"/>
          </a:p>
          <a:p>
            <a:r>
              <a:rPr lang="en-US" sz="1200" b="1" dirty="0"/>
              <a:t>Launch Site Map:</a:t>
            </a:r>
            <a:endParaRPr lang="en-US" sz="1200" dirty="0"/>
          </a:p>
          <a:p>
            <a:pPr lvl="1"/>
            <a:r>
              <a:rPr lang="en-US" sz="800" dirty="0"/>
              <a:t>A folium map with launch site markers and launch success/failure indicators based on payload mass and orbit type.</a:t>
            </a:r>
          </a:p>
          <a:p>
            <a:pPr lvl="1"/>
            <a:r>
              <a:rPr lang="en-US" sz="800" dirty="0"/>
              <a:t>The map highlighted different launch sites, showing geographical patterns related to landing success.</a:t>
            </a:r>
          </a:p>
          <a:p>
            <a:r>
              <a:rPr lang="en-US" sz="1200" b="1" dirty="0"/>
              <a:t>Success/Failure Map:</a:t>
            </a:r>
            <a:endParaRPr lang="en-US" sz="1200" dirty="0"/>
          </a:p>
          <a:p>
            <a:pPr lvl="1"/>
            <a:r>
              <a:rPr lang="en-US" sz="800" dirty="0"/>
              <a:t>A second folium map visualizing the success/failure of rocket landings with color-coded markers (green for success, red for failure).</a:t>
            </a:r>
          </a:p>
          <a:p>
            <a:pPr lvl="1"/>
            <a:r>
              <a:rPr lang="en-US" sz="800" dirty="0"/>
              <a:t>Insights into the failure rate were highlighted based on proximity to certain launch sites.</a:t>
            </a:r>
          </a:p>
          <a:p>
            <a:r>
              <a:rPr lang="en-US" sz="1200" b="1" dirty="0"/>
              <a:t>Interactive Pie Chart for Launch Site:</a:t>
            </a:r>
            <a:endParaRPr lang="en-US" sz="1200" dirty="0"/>
          </a:p>
          <a:p>
            <a:pPr lvl="1"/>
            <a:r>
              <a:rPr lang="en-US" sz="800" dirty="0"/>
              <a:t>The interactive pie chart in the </a:t>
            </a:r>
            <a:r>
              <a:rPr lang="en-US" sz="800" dirty="0" err="1"/>
              <a:t>Plotly</a:t>
            </a:r>
            <a:r>
              <a:rPr lang="en-US" sz="800" dirty="0"/>
              <a:t> Dash app allows users to select launch sites and view success rates for Falcon 9 first-stage landings.</a:t>
            </a:r>
          </a:p>
          <a:p>
            <a:pPr lvl="1"/>
            <a:r>
              <a:rPr lang="en-US" sz="800" dirty="0"/>
              <a:t>The chart updates dynamically based on the selected launch site.</a:t>
            </a:r>
          </a:p>
          <a:p>
            <a:r>
              <a:rPr lang="en-US" sz="1200" b="1" dirty="0"/>
              <a:t>Scatter Plot of Payload vs Success:</a:t>
            </a:r>
            <a:endParaRPr lang="en-US" sz="1200" dirty="0"/>
          </a:p>
          <a:p>
            <a:pPr lvl="1"/>
            <a:r>
              <a:rPr lang="en-US" sz="800" dirty="0"/>
              <a:t>A scatter plot created using </a:t>
            </a:r>
            <a:r>
              <a:rPr lang="en-US" sz="800" dirty="0" err="1"/>
              <a:t>Plotly</a:t>
            </a:r>
            <a:r>
              <a:rPr lang="en-US" sz="800" dirty="0"/>
              <a:t> Dash, where users can filter the payload mass range and see how it correlates with the success rate of the landing.</a:t>
            </a:r>
          </a:p>
          <a:p>
            <a:r>
              <a:rPr lang="en-US" sz="1200" b="1" dirty="0"/>
              <a:t>Predictive Analysis Results:</a:t>
            </a:r>
            <a:endParaRPr lang="en-US" sz="1200" dirty="0"/>
          </a:p>
          <a:p>
            <a:r>
              <a:rPr lang="en-US" sz="1200" b="1" dirty="0"/>
              <a:t>Model Evaluation:</a:t>
            </a:r>
            <a:br>
              <a:rPr lang="en-US" sz="1200" dirty="0"/>
            </a:br>
            <a:endParaRPr lang="en-US" sz="1200" dirty="0"/>
          </a:p>
          <a:p>
            <a:pPr lvl="1"/>
            <a:r>
              <a:rPr lang="en-US" sz="800" dirty="0"/>
              <a:t>I applied and evaluated three different classification models: </a:t>
            </a:r>
            <a:r>
              <a:rPr lang="en-US" sz="800" b="1" dirty="0"/>
              <a:t>Support Vector Machine (SVM)</a:t>
            </a:r>
            <a:r>
              <a:rPr lang="en-US" sz="800" dirty="0"/>
              <a:t>, </a:t>
            </a:r>
            <a:r>
              <a:rPr lang="en-US" sz="800" b="1" dirty="0"/>
              <a:t>Classification Trees</a:t>
            </a:r>
            <a:r>
              <a:rPr lang="en-US" sz="800" dirty="0"/>
              <a:t>, and </a:t>
            </a:r>
            <a:r>
              <a:rPr lang="en-US" sz="800" b="1" dirty="0"/>
              <a:t>Logistic Regression</a:t>
            </a:r>
            <a:r>
              <a:rPr lang="en-US" sz="800" dirty="0"/>
              <a:t>. The evaluation was based on key performance metrics: accuracy, precision, recall, and F1-score.</a:t>
            </a:r>
          </a:p>
          <a:p>
            <a:r>
              <a:rPr lang="en-US" sz="1200" b="1" dirty="0"/>
              <a:t>Model Performance Summary:</a:t>
            </a:r>
            <a:endParaRPr lang="en-US" sz="1200" dirty="0"/>
          </a:p>
          <a:p>
            <a:pPr lvl="1"/>
            <a:r>
              <a:rPr lang="en-US" sz="800" b="1" dirty="0"/>
              <a:t>SVM:</a:t>
            </a:r>
            <a:r>
              <a:rPr lang="en-US" sz="800" dirty="0"/>
              <a:t> Performed well with high accuracy but had lower precision for some failure cases.</a:t>
            </a:r>
          </a:p>
          <a:p>
            <a:pPr lvl="1"/>
            <a:r>
              <a:rPr lang="en-US" sz="800" b="1" dirty="0"/>
              <a:t>Classification Trees:</a:t>
            </a:r>
            <a:r>
              <a:rPr lang="en-US" sz="800" dirty="0"/>
              <a:t> Showed slightly better recall, capturing more of the failed launches, but had a lower overall accuracy.</a:t>
            </a:r>
          </a:p>
          <a:p>
            <a:pPr lvl="1"/>
            <a:r>
              <a:rPr lang="en-US" sz="800" b="1" dirty="0"/>
              <a:t>Logistic Regression:</a:t>
            </a:r>
            <a:r>
              <a:rPr lang="en-US" sz="800" dirty="0"/>
              <a:t> Balanced performance with a good trade-off between precision and recall.</a:t>
            </a:r>
          </a:p>
          <a:p>
            <a:r>
              <a:rPr lang="en-US" sz="1200" b="1" dirty="0"/>
              <a:t>Best Model:</a:t>
            </a:r>
            <a:endParaRPr lang="en-US" sz="1200" dirty="0"/>
          </a:p>
          <a:p>
            <a:pPr lvl="1"/>
            <a:r>
              <a:rPr lang="en-US" sz="800" b="1" dirty="0"/>
              <a:t>Logistic Regression</a:t>
            </a:r>
            <a:r>
              <a:rPr lang="en-US" sz="800" dirty="0"/>
              <a:t> emerged as the best performing model with an optimal trade-off between precision, recall, and accuracy on the test data.</a:t>
            </a:r>
          </a:p>
          <a:p>
            <a:r>
              <a:rPr lang="en-US" sz="1200" b="1" dirty="0"/>
              <a:t>Confusion Matrix:</a:t>
            </a:r>
            <a:endParaRPr lang="en-US" sz="1200" dirty="0"/>
          </a:p>
          <a:p>
            <a:pPr lvl="1"/>
            <a:r>
              <a:rPr lang="en-US" sz="800" dirty="0"/>
              <a:t>A confusion matrix for Logistic Regression showed the number of true positives, true negatives, false positives, and false negatives, providing deeper insight into where the model made errors.</a:t>
            </a:r>
          </a:p>
          <a:p>
            <a:pPr marL="0" indent="0">
              <a:lnSpc>
                <a:spcPct val="100000"/>
              </a:lnSpc>
              <a:spcBef>
                <a:spcPts val="1400"/>
              </a:spcBef>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7" name="Picture 6">
            <a:extLst>
              <a:ext uri="{FF2B5EF4-FFF2-40B4-BE49-F238E27FC236}">
                <a16:creationId xmlns:a16="http://schemas.microsoft.com/office/drawing/2014/main" id="{3699DD21-2C9E-420E-2DAE-185726BDAAC2}"/>
              </a:ext>
            </a:extLst>
          </p:cNvPr>
          <p:cNvPicPr>
            <a:picLocks noChangeAspect="1"/>
          </p:cNvPicPr>
          <p:nvPr/>
        </p:nvPicPr>
        <p:blipFill>
          <a:blip r:embed="rId3"/>
          <a:stretch>
            <a:fillRect/>
          </a:stretch>
        </p:blipFill>
        <p:spPr>
          <a:xfrm>
            <a:off x="5203371" y="1554991"/>
            <a:ext cx="6738258" cy="1701503"/>
          </a:xfrm>
          <a:prstGeom prst="rect">
            <a:avLst/>
          </a:prstGeom>
        </p:spPr>
      </p:pic>
      <p:pic>
        <p:nvPicPr>
          <p:cNvPr id="8" name="Picture 7">
            <a:extLst>
              <a:ext uri="{FF2B5EF4-FFF2-40B4-BE49-F238E27FC236}">
                <a16:creationId xmlns:a16="http://schemas.microsoft.com/office/drawing/2014/main" id="{4A1D8E7E-46E4-A249-42D0-D45FF19E512B}"/>
              </a:ext>
            </a:extLst>
          </p:cNvPr>
          <p:cNvPicPr>
            <a:picLocks noChangeAspect="1"/>
          </p:cNvPicPr>
          <p:nvPr/>
        </p:nvPicPr>
        <p:blipFill>
          <a:blip r:embed="rId4"/>
          <a:stretch>
            <a:fillRect/>
          </a:stretch>
        </p:blipFill>
        <p:spPr>
          <a:xfrm>
            <a:off x="5075315" y="3274239"/>
            <a:ext cx="6382657" cy="3045111"/>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97463F57-017E-4527-3269-921FA099B58E}"/>
              </a:ext>
            </a:extLst>
          </p:cNvPr>
          <p:cNvPicPr>
            <a:picLocks noChangeAspect="1"/>
          </p:cNvPicPr>
          <p:nvPr/>
        </p:nvPicPr>
        <p:blipFill>
          <a:blip r:embed="rId3"/>
          <a:stretch>
            <a:fillRect/>
          </a:stretch>
        </p:blipFill>
        <p:spPr>
          <a:xfrm>
            <a:off x="6615449" y="1389173"/>
            <a:ext cx="4670162" cy="2442599"/>
          </a:xfrm>
          <a:prstGeom prst="rect">
            <a:avLst/>
          </a:prstGeom>
        </p:spPr>
      </p:pic>
      <p:pic>
        <p:nvPicPr>
          <p:cNvPr id="6" name="Picture 5">
            <a:extLst>
              <a:ext uri="{FF2B5EF4-FFF2-40B4-BE49-F238E27FC236}">
                <a16:creationId xmlns:a16="http://schemas.microsoft.com/office/drawing/2014/main" id="{B63D9AE7-4683-064C-364D-58297E0B36AE}"/>
              </a:ext>
            </a:extLst>
          </p:cNvPr>
          <p:cNvPicPr>
            <a:picLocks noChangeAspect="1"/>
          </p:cNvPicPr>
          <p:nvPr/>
        </p:nvPicPr>
        <p:blipFill>
          <a:blip r:embed="rId4"/>
          <a:stretch>
            <a:fillRect/>
          </a:stretch>
        </p:blipFill>
        <p:spPr>
          <a:xfrm>
            <a:off x="6615449" y="3831772"/>
            <a:ext cx="4503057" cy="3314939"/>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a:extLst>
              <a:ext uri="{FF2B5EF4-FFF2-40B4-BE49-F238E27FC236}">
                <a16:creationId xmlns:a16="http://schemas.microsoft.com/office/drawing/2014/main" id="{4917CC4A-AFFF-CE6B-9B83-1F18037EBC0F}"/>
              </a:ext>
            </a:extLst>
          </p:cNvPr>
          <p:cNvPicPr>
            <a:picLocks noChangeAspect="1"/>
          </p:cNvPicPr>
          <p:nvPr/>
        </p:nvPicPr>
        <p:blipFill>
          <a:blip r:embed="rId3"/>
          <a:stretch>
            <a:fillRect/>
          </a:stretch>
        </p:blipFill>
        <p:spPr>
          <a:xfrm>
            <a:off x="4531520" y="1409700"/>
            <a:ext cx="6754091" cy="412750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96B0270A-71F2-C0CA-0FCA-04080EBDB604}"/>
              </a:ext>
            </a:extLst>
          </p:cNvPr>
          <p:cNvPicPr>
            <a:picLocks noChangeAspect="1"/>
          </p:cNvPicPr>
          <p:nvPr/>
        </p:nvPicPr>
        <p:blipFill>
          <a:blip r:embed="rId3"/>
          <a:stretch>
            <a:fillRect/>
          </a:stretch>
        </p:blipFill>
        <p:spPr>
          <a:xfrm>
            <a:off x="5820891" y="1411602"/>
            <a:ext cx="5398651" cy="418365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C0AC7C82-DFC4-B5F6-3F6A-A799357F9D58}"/>
              </a:ext>
            </a:extLst>
          </p:cNvPr>
          <p:cNvPicPr>
            <a:picLocks noChangeAspect="1"/>
          </p:cNvPicPr>
          <p:nvPr/>
        </p:nvPicPr>
        <p:blipFill>
          <a:blip r:embed="rId3"/>
          <a:stretch>
            <a:fillRect/>
          </a:stretch>
        </p:blipFill>
        <p:spPr>
          <a:xfrm>
            <a:off x="4823929" y="1179553"/>
            <a:ext cx="6805641" cy="5438962"/>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a:extLst>
              <a:ext uri="{FF2B5EF4-FFF2-40B4-BE49-F238E27FC236}">
                <a16:creationId xmlns:a16="http://schemas.microsoft.com/office/drawing/2014/main" id="{1F1BA6D4-C289-55E1-5DBA-0666F0560820}"/>
              </a:ext>
            </a:extLst>
          </p:cNvPr>
          <p:cNvPicPr>
            <a:picLocks noChangeAspect="1"/>
          </p:cNvPicPr>
          <p:nvPr/>
        </p:nvPicPr>
        <p:blipFill>
          <a:blip r:embed="rId3"/>
          <a:stretch>
            <a:fillRect/>
          </a:stretch>
        </p:blipFill>
        <p:spPr>
          <a:xfrm>
            <a:off x="6964960" y="538650"/>
            <a:ext cx="4320651" cy="2706487"/>
          </a:xfrm>
          <a:prstGeom prst="rect">
            <a:avLst/>
          </a:prstGeom>
        </p:spPr>
      </p:pic>
      <p:pic>
        <p:nvPicPr>
          <p:cNvPr id="6" name="Picture 5">
            <a:extLst>
              <a:ext uri="{FF2B5EF4-FFF2-40B4-BE49-F238E27FC236}">
                <a16:creationId xmlns:a16="http://schemas.microsoft.com/office/drawing/2014/main" id="{AD772429-DA96-B7ED-6AA9-89FDD80AD467}"/>
              </a:ext>
            </a:extLst>
          </p:cNvPr>
          <p:cNvPicPr>
            <a:picLocks noChangeAspect="1"/>
          </p:cNvPicPr>
          <p:nvPr/>
        </p:nvPicPr>
        <p:blipFill>
          <a:blip r:embed="rId4"/>
          <a:stretch>
            <a:fillRect/>
          </a:stretch>
        </p:blipFill>
        <p:spPr>
          <a:xfrm>
            <a:off x="6901543" y="3427601"/>
            <a:ext cx="4089400" cy="259797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2" name="Picture 1">
            <a:extLst>
              <a:ext uri="{FF2B5EF4-FFF2-40B4-BE49-F238E27FC236}">
                <a16:creationId xmlns:a16="http://schemas.microsoft.com/office/drawing/2014/main" id="{1E26CA90-DEC2-7F50-FC9B-076CD78F8381}"/>
              </a:ext>
            </a:extLst>
          </p:cNvPr>
          <p:cNvPicPr>
            <a:picLocks noChangeAspect="1"/>
          </p:cNvPicPr>
          <p:nvPr/>
        </p:nvPicPr>
        <p:blipFill>
          <a:blip r:embed="rId4"/>
          <a:stretch>
            <a:fillRect/>
          </a:stretch>
        </p:blipFill>
        <p:spPr>
          <a:xfrm>
            <a:off x="942372" y="2966831"/>
            <a:ext cx="7772400" cy="232081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2" name="Picture 1">
            <a:extLst>
              <a:ext uri="{FF2B5EF4-FFF2-40B4-BE49-F238E27FC236}">
                <a16:creationId xmlns:a16="http://schemas.microsoft.com/office/drawing/2014/main" id="{85B76D19-E6A9-35AF-4136-7514660D9DA3}"/>
              </a:ext>
            </a:extLst>
          </p:cNvPr>
          <p:cNvPicPr>
            <a:picLocks noChangeAspect="1"/>
          </p:cNvPicPr>
          <p:nvPr/>
        </p:nvPicPr>
        <p:blipFill>
          <a:blip r:embed="rId3"/>
          <a:stretch>
            <a:fillRect/>
          </a:stretch>
        </p:blipFill>
        <p:spPr>
          <a:xfrm>
            <a:off x="1426028" y="2958930"/>
            <a:ext cx="7772400" cy="3741396"/>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AD26BCA1-FEA4-0AC8-CFCF-88862BF72F7F}"/>
              </a:ext>
            </a:extLst>
          </p:cNvPr>
          <p:cNvPicPr>
            <a:picLocks noChangeAspect="1"/>
          </p:cNvPicPr>
          <p:nvPr/>
        </p:nvPicPr>
        <p:blipFill>
          <a:blip r:embed="rId3"/>
          <a:stretch>
            <a:fillRect/>
          </a:stretch>
        </p:blipFill>
        <p:spPr>
          <a:xfrm>
            <a:off x="1259115" y="3429000"/>
            <a:ext cx="7772400" cy="1641278"/>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2" name="Picture 1">
            <a:extLst>
              <a:ext uri="{FF2B5EF4-FFF2-40B4-BE49-F238E27FC236}">
                <a16:creationId xmlns:a16="http://schemas.microsoft.com/office/drawing/2014/main" id="{07C036E0-9746-EFCD-C9D8-1A1E73D3AEDB}"/>
              </a:ext>
            </a:extLst>
          </p:cNvPr>
          <p:cNvPicPr>
            <a:picLocks noChangeAspect="1"/>
          </p:cNvPicPr>
          <p:nvPr/>
        </p:nvPicPr>
        <p:blipFill>
          <a:blip r:embed="rId3"/>
          <a:stretch>
            <a:fillRect/>
          </a:stretch>
        </p:blipFill>
        <p:spPr>
          <a:xfrm>
            <a:off x="997857" y="3063644"/>
            <a:ext cx="7772400" cy="2124084"/>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2" name="Picture 1">
            <a:extLst>
              <a:ext uri="{FF2B5EF4-FFF2-40B4-BE49-F238E27FC236}">
                <a16:creationId xmlns:a16="http://schemas.microsoft.com/office/drawing/2014/main" id="{32151375-58BC-4338-A3C5-CA6FD628764A}"/>
              </a:ext>
            </a:extLst>
          </p:cNvPr>
          <p:cNvPicPr>
            <a:picLocks noChangeAspect="1"/>
          </p:cNvPicPr>
          <p:nvPr/>
        </p:nvPicPr>
        <p:blipFill>
          <a:blip r:embed="rId3"/>
          <a:stretch>
            <a:fillRect/>
          </a:stretch>
        </p:blipFill>
        <p:spPr>
          <a:xfrm>
            <a:off x="1143000" y="3429000"/>
            <a:ext cx="7772400" cy="2289728"/>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2" name="Picture 1">
            <a:extLst>
              <a:ext uri="{FF2B5EF4-FFF2-40B4-BE49-F238E27FC236}">
                <a16:creationId xmlns:a16="http://schemas.microsoft.com/office/drawing/2014/main" id="{81D9356E-1F38-369E-11CF-2646D38010C9}"/>
              </a:ext>
            </a:extLst>
          </p:cNvPr>
          <p:cNvPicPr>
            <a:picLocks noChangeAspect="1"/>
          </p:cNvPicPr>
          <p:nvPr/>
        </p:nvPicPr>
        <p:blipFill>
          <a:blip r:embed="rId3"/>
          <a:stretch>
            <a:fillRect/>
          </a:stretch>
        </p:blipFill>
        <p:spPr>
          <a:xfrm>
            <a:off x="1912257" y="3875785"/>
            <a:ext cx="7772400" cy="2551426"/>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364343"/>
            <a:ext cx="10580160" cy="4571999"/>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collected, cleaned, and prepared using Python (Pandas, NumPy).</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(EDA) with visual analytics (Matplotlib, Seaborn).</a:t>
            </a:r>
          </a:p>
          <a:p>
            <a:pPr lvl="1">
              <a:lnSpc>
                <a:spcPct val="100000"/>
              </a:lnSpc>
              <a:spcBef>
                <a:spcPts val="1400"/>
              </a:spcBef>
            </a:pPr>
            <a:r>
              <a:rPr lang="en-US" sz="1800" dirty="0">
                <a:solidFill>
                  <a:schemeClr val="accent3">
                    <a:lumMod val="25000"/>
                  </a:schemeClr>
                </a:solidFill>
                <a:latin typeface="Abadi" panose="020B0604020104020204" pitchFamily="34" charset="0"/>
              </a:rPr>
              <a:t>SQL queries for structured data insights.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maps with Folium, dashboards with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classification model for data insights.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Clear patterns and trends identified in data.</a:t>
            </a:r>
          </a:p>
          <a:p>
            <a:pPr lvl="1">
              <a:lnSpc>
                <a:spcPct val="100000"/>
              </a:lnSpc>
              <a:spcBef>
                <a:spcPts val="1400"/>
              </a:spcBef>
            </a:pPr>
            <a:r>
              <a:rPr lang="en-US" sz="1800" dirty="0">
                <a:solidFill>
                  <a:schemeClr val="accent3">
                    <a:lumMod val="25000"/>
                  </a:schemeClr>
                </a:solidFill>
                <a:latin typeface="Abadi" panose="020B0604020104020204" pitchFamily="34" charset="0"/>
              </a:rPr>
              <a:t>SQL analysis provided deep insights into key metrics.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visuals improved data understanding.</a:t>
            </a:r>
          </a:p>
          <a:p>
            <a:pPr lvl="1">
              <a:lnSpc>
                <a:spcPct val="100000"/>
              </a:lnSpc>
              <a:spcBef>
                <a:spcPts val="1400"/>
              </a:spcBef>
            </a:pPr>
            <a:r>
              <a:rPr lang="en-US" sz="1800" dirty="0">
                <a:solidFill>
                  <a:schemeClr val="accent3">
                    <a:lumMod val="25000"/>
                  </a:schemeClr>
                </a:solidFill>
                <a:latin typeface="Abadi" panose="020B0604020104020204" pitchFamily="34" charset="0"/>
              </a:rPr>
              <a:t>Classification model achieved strong accuracy.</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2" name="Picture 1">
            <a:extLst>
              <a:ext uri="{FF2B5EF4-FFF2-40B4-BE49-F238E27FC236}">
                <a16:creationId xmlns:a16="http://schemas.microsoft.com/office/drawing/2014/main" id="{D5685631-EFAF-D7BA-60AA-50C6EF81EE4A}"/>
              </a:ext>
            </a:extLst>
          </p:cNvPr>
          <p:cNvPicPr>
            <a:picLocks noChangeAspect="1"/>
          </p:cNvPicPr>
          <p:nvPr/>
        </p:nvPicPr>
        <p:blipFill>
          <a:blip r:embed="rId3"/>
          <a:stretch>
            <a:fillRect/>
          </a:stretch>
        </p:blipFill>
        <p:spPr>
          <a:xfrm>
            <a:off x="1092200" y="3042271"/>
            <a:ext cx="7772400" cy="2863515"/>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2" name="Picture 1">
            <a:extLst>
              <a:ext uri="{FF2B5EF4-FFF2-40B4-BE49-F238E27FC236}">
                <a16:creationId xmlns:a16="http://schemas.microsoft.com/office/drawing/2014/main" id="{F6FCE512-5149-6C3D-2239-20ABD191EB8A}"/>
              </a:ext>
            </a:extLst>
          </p:cNvPr>
          <p:cNvPicPr>
            <a:picLocks noChangeAspect="1"/>
          </p:cNvPicPr>
          <p:nvPr/>
        </p:nvPicPr>
        <p:blipFill>
          <a:blip r:embed="rId3"/>
          <a:stretch>
            <a:fillRect/>
          </a:stretch>
        </p:blipFill>
        <p:spPr>
          <a:xfrm>
            <a:off x="2623457" y="2993659"/>
            <a:ext cx="6484257" cy="3549822"/>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2" name="Picture 1">
            <a:extLst>
              <a:ext uri="{FF2B5EF4-FFF2-40B4-BE49-F238E27FC236}">
                <a16:creationId xmlns:a16="http://schemas.microsoft.com/office/drawing/2014/main" id="{2D67BC63-A717-4FFA-CE89-9D937F5F1015}"/>
              </a:ext>
            </a:extLst>
          </p:cNvPr>
          <p:cNvPicPr>
            <a:picLocks noChangeAspect="1"/>
          </p:cNvPicPr>
          <p:nvPr/>
        </p:nvPicPr>
        <p:blipFill>
          <a:blip r:embed="rId3"/>
          <a:stretch>
            <a:fillRect/>
          </a:stretch>
        </p:blipFill>
        <p:spPr>
          <a:xfrm>
            <a:off x="1861457" y="3700893"/>
            <a:ext cx="7772400" cy="2726318"/>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2" name="Picture 1">
            <a:extLst>
              <a:ext uri="{FF2B5EF4-FFF2-40B4-BE49-F238E27FC236}">
                <a16:creationId xmlns:a16="http://schemas.microsoft.com/office/drawing/2014/main" id="{614B7866-82EF-9E18-9915-70A3C0949E66}"/>
              </a:ext>
            </a:extLst>
          </p:cNvPr>
          <p:cNvPicPr>
            <a:picLocks noChangeAspect="1"/>
          </p:cNvPicPr>
          <p:nvPr/>
        </p:nvPicPr>
        <p:blipFill>
          <a:blip r:embed="rId3"/>
          <a:stretch>
            <a:fillRect/>
          </a:stretch>
        </p:blipFill>
        <p:spPr>
          <a:xfrm>
            <a:off x="3080657" y="2925425"/>
            <a:ext cx="6810829" cy="3100148"/>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4" name="Content Placeholder 3">
            <a:extLst>
              <a:ext uri="{FF2B5EF4-FFF2-40B4-BE49-F238E27FC236}">
                <a16:creationId xmlns:a16="http://schemas.microsoft.com/office/drawing/2014/main" id="{107F55E9-3056-85C2-2855-F10122A64420}"/>
              </a:ext>
            </a:extLst>
          </p:cNvPr>
          <p:cNvPicPr>
            <a:picLocks noGrp="1" noChangeAspect="1"/>
          </p:cNvPicPr>
          <p:nvPr>
            <p:ph idx="4294967295"/>
          </p:nvPr>
        </p:nvPicPr>
        <p:blipFill>
          <a:blip r:embed="rId3"/>
          <a:stretch>
            <a:fillRect/>
          </a:stretch>
        </p:blipFill>
        <p:spPr>
          <a:xfrm>
            <a:off x="2139616" y="1448254"/>
            <a:ext cx="6440247" cy="4351338"/>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l"/>
            <a:r>
              <a:rPr lang="en-US" b="1" i="0" dirty="0">
                <a:effectLst/>
                <a:latin typeface="system-ui"/>
              </a:rPr>
              <a:t>Mark all launch sites on a map</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marL="0" indent="0">
              <a:spcBef>
                <a:spcPts val="1400"/>
              </a:spcBef>
              <a:buNone/>
            </a:pPr>
            <a:r>
              <a:rPr lang="en-US" dirty="0">
                <a:solidFill>
                  <a:schemeClr val="accent3">
                    <a:lumMod val="25000"/>
                  </a:schemeClr>
                </a:solidFill>
              </a:rPr>
              <a:t>We can see the </a:t>
            </a:r>
            <a:r>
              <a:rPr lang="en-US" i="0" dirty="0">
                <a:effectLst/>
                <a:latin typeface="system-ui"/>
              </a:rPr>
              <a:t>success/failed launches for each site on the map</a:t>
            </a: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l"/>
            <a:r>
              <a:rPr lang="en-US" b="1" i="0" dirty="0">
                <a:effectLst/>
                <a:latin typeface="system-ui"/>
              </a:rPr>
              <a:t>success/failed launches for each site on the map</a:t>
            </a:r>
          </a:p>
        </p:txBody>
      </p:sp>
      <p:pic>
        <p:nvPicPr>
          <p:cNvPr id="2" name="Picture 1">
            <a:extLst>
              <a:ext uri="{FF2B5EF4-FFF2-40B4-BE49-F238E27FC236}">
                <a16:creationId xmlns:a16="http://schemas.microsoft.com/office/drawing/2014/main" id="{0728FB6E-3A32-747A-5B50-76DAE3F927D9}"/>
              </a:ext>
            </a:extLst>
          </p:cNvPr>
          <p:cNvPicPr>
            <a:picLocks noChangeAspect="1"/>
          </p:cNvPicPr>
          <p:nvPr/>
        </p:nvPicPr>
        <p:blipFill>
          <a:blip r:embed="rId3"/>
          <a:stretch>
            <a:fillRect/>
          </a:stretch>
        </p:blipFill>
        <p:spPr>
          <a:xfrm>
            <a:off x="1941286" y="2349730"/>
            <a:ext cx="7772400" cy="3755109"/>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marL="0" indent="0">
              <a:lnSpc>
                <a:spcPct val="100000"/>
              </a:lnSpc>
              <a:spcBef>
                <a:spcPts val="1400"/>
              </a:spcBef>
              <a:buNone/>
            </a:pPr>
            <a:r>
              <a:rPr lang="en-US" sz="2200" dirty="0">
                <a:solidFill>
                  <a:schemeClr val="accent3">
                    <a:lumMod val="25000"/>
                  </a:schemeClr>
                </a:solidFill>
                <a:latin typeface="Abadi"/>
              </a:rPr>
              <a:t>We can see the distances between a launch site to its proximities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gn="l"/>
            <a:r>
              <a:rPr lang="en-US" b="1" i="0" dirty="0">
                <a:effectLst/>
                <a:latin typeface="system-ui"/>
              </a:rPr>
              <a:t>distances between a launch site to its proximities</a:t>
            </a:r>
          </a:p>
        </p:txBody>
      </p:sp>
      <p:pic>
        <p:nvPicPr>
          <p:cNvPr id="2" name="Picture 1">
            <a:extLst>
              <a:ext uri="{FF2B5EF4-FFF2-40B4-BE49-F238E27FC236}">
                <a16:creationId xmlns:a16="http://schemas.microsoft.com/office/drawing/2014/main" id="{09049260-9FC6-5702-5923-A5D181CD70EC}"/>
              </a:ext>
            </a:extLst>
          </p:cNvPr>
          <p:cNvPicPr>
            <a:picLocks noChangeAspect="1"/>
          </p:cNvPicPr>
          <p:nvPr/>
        </p:nvPicPr>
        <p:blipFill>
          <a:blip r:embed="rId3"/>
          <a:stretch>
            <a:fillRect/>
          </a:stretch>
        </p:blipFill>
        <p:spPr>
          <a:xfrm>
            <a:off x="1317171" y="2319820"/>
            <a:ext cx="7772400" cy="3705753"/>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pic>
        <p:nvPicPr>
          <p:cNvPr id="2" name="Content Placeholder 1">
            <a:extLst>
              <a:ext uri="{FF2B5EF4-FFF2-40B4-BE49-F238E27FC236}">
                <a16:creationId xmlns:a16="http://schemas.microsoft.com/office/drawing/2014/main" id="{8B8E92CD-5404-89CF-5715-69035E88DBC1}"/>
              </a:ext>
            </a:extLst>
          </p:cNvPr>
          <p:cNvPicPr>
            <a:picLocks noGrp="1" noChangeAspect="1"/>
          </p:cNvPicPr>
          <p:nvPr>
            <p:ph idx="4294967295"/>
          </p:nvPr>
        </p:nvPicPr>
        <p:blipFill>
          <a:blip r:embed="rId3"/>
          <a:stretch>
            <a:fillRect/>
          </a:stretch>
        </p:blipFill>
        <p:spPr>
          <a:xfrm>
            <a:off x="769938" y="2816222"/>
            <a:ext cx="9745662" cy="2370144"/>
          </a:xfrm>
          <a:prstGeom prst="rect">
            <a:avLst/>
          </a:prstGeom>
        </p:spPr>
      </p:pic>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Dashboard</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00629"/>
            <a:ext cx="10530114" cy="462494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Analysis of SpaceX launch data to understand factors affecting mission success.</a:t>
            </a:r>
          </a:p>
          <a:p>
            <a:pPr lvl="1">
              <a:spcBef>
                <a:spcPts val="1400"/>
              </a:spcBef>
            </a:pPr>
            <a:r>
              <a:rPr lang="en-US" sz="1800" dirty="0">
                <a:solidFill>
                  <a:schemeClr val="accent3">
                    <a:lumMod val="25000"/>
                  </a:schemeClr>
                </a:solidFill>
                <a:latin typeface="Abadi" panose="020B0604020104020204" pitchFamily="34" charset="0"/>
              </a:rPr>
              <a:t>Focus on launch sites, payload, and booster performance.</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What factors influence a successful SpaceX launch?</a:t>
            </a:r>
          </a:p>
          <a:p>
            <a:pPr lvl="1">
              <a:spcBef>
                <a:spcPts val="1400"/>
              </a:spcBef>
            </a:pPr>
            <a:r>
              <a:rPr lang="en-US" sz="1800" dirty="0">
                <a:solidFill>
                  <a:schemeClr val="accent3">
                    <a:lumMod val="25000"/>
                  </a:schemeClr>
                </a:solidFill>
                <a:latin typeface="Abadi" panose="020B0604020104020204" pitchFamily="34" charset="0"/>
              </a:rPr>
              <a:t>How do launch sites impact mission outcomes?</a:t>
            </a:r>
          </a:p>
          <a:p>
            <a:pPr lvl="1">
              <a:spcBef>
                <a:spcPts val="1400"/>
              </a:spcBef>
            </a:pPr>
            <a:r>
              <a:rPr lang="en-US" sz="1800" dirty="0">
                <a:solidFill>
                  <a:schemeClr val="accent3">
                    <a:lumMod val="25000"/>
                  </a:schemeClr>
                </a:solidFill>
                <a:latin typeface="Abadi" panose="020B0604020104020204" pitchFamily="34" charset="0"/>
              </a:rPr>
              <a:t>Does payload mass affect success rate?</a:t>
            </a:r>
          </a:p>
          <a:p>
            <a:pPr lvl="1">
              <a:spcBef>
                <a:spcPts val="1400"/>
              </a:spcBef>
            </a:pPr>
            <a:r>
              <a:rPr lang="en-US" sz="1800" dirty="0">
                <a:solidFill>
                  <a:schemeClr val="accent3">
                    <a:lumMod val="25000"/>
                  </a:schemeClr>
                </a:solidFill>
                <a:latin typeface="Abadi" panose="020B0604020104020204" pitchFamily="34" charset="0"/>
              </a:rPr>
              <a:t>Which booster types perform best?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pic>
        <p:nvPicPr>
          <p:cNvPr id="2" name="Content Placeholder 1">
            <a:extLst>
              <a:ext uri="{FF2B5EF4-FFF2-40B4-BE49-F238E27FC236}">
                <a16:creationId xmlns:a16="http://schemas.microsoft.com/office/drawing/2014/main" id="{A6C67F0F-5CB4-9808-CC8E-A8BBDE062F87}"/>
              </a:ext>
            </a:extLst>
          </p:cNvPr>
          <p:cNvPicPr>
            <a:picLocks noGrp="1" noChangeAspect="1"/>
          </p:cNvPicPr>
          <p:nvPr>
            <p:ph idx="4294967295"/>
          </p:nvPr>
        </p:nvPicPr>
        <p:blipFill>
          <a:blip r:embed="rId3"/>
          <a:stretch>
            <a:fillRect/>
          </a:stretch>
        </p:blipFill>
        <p:spPr>
          <a:xfrm>
            <a:off x="733425" y="3253519"/>
            <a:ext cx="10552113" cy="1495550"/>
          </a:xfrm>
          <a:prstGeom prst="rect">
            <a:avLst/>
          </a:prstGeom>
        </p:spPr>
      </p:pic>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by Payload Mass for All Launch Sites</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fontScale="92500" lnSpcReduction="10000"/>
          </a:bodyPr>
          <a:lstStyle/>
          <a:p>
            <a:pPr marL="342900" indent="-342900" algn="l">
              <a:buFont typeface="+mj-lt"/>
              <a:buAutoNum type="arabicPeriod"/>
            </a:pPr>
            <a:r>
              <a:rPr lang="en-US" sz="1600" dirty="0">
                <a:effectLst/>
                <a:latin typeface="var(--jp-content-font-family)"/>
              </a:rPr>
              <a:t>We output the </a:t>
            </a:r>
            <a:r>
              <a:rPr lang="en-US" sz="1600" dirty="0" err="1">
                <a:effectLst/>
                <a:latin typeface="var(--jp-content-font-family)"/>
              </a:rPr>
              <a:t>GridSearchCV</a:t>
            </a:r>
            <a:r>
              <a:rPr lang="en-US" sz="1600" dirty="0">
                <a:effectLst/>
                <a:latin typeface="var(--jp-content-font-family)"/>
              </a:rPr>
              <a:t> object for logistic regression. We display the best parameters using the data attribute </a:t>
            </a:r>
            <a:r>
              <a:rPr lang="en-US" sz="1600" dirty="0" err="1">
                <a:effectLst/>
                <a:latin typeface="var(--jp-content-font-family)"/>
              </a:rPr>
              <a:t>best_params</a:t>
            </a:r>
            <a:r>
              <a:rPr lang="en-US" sz="1600" dirty="0">
                <a:effectLst/>
                <a:latin typeface="var(--jp-content-font-family)"/>
              </a:rPr>
              <a:t>_ and the accuracy on the validation data using the data attribute </a:t>
            </a:r>
            <a:r>
              <a:rPr lang="en-US" sz="1600" dirty="0" err="1">
                <a:effectLst/>
                <a:latin typeface="var(--jp-content-font-family)"/>
              </a:rPr>
              <a:t>best_score</a:t>
            </a:r>
            <a:r>
              <a:rPr lang="en-US" sz="1600" dirty="0">
                <a:effectLst/>
                <a:latin typeface="var(--jp-content-font-family)"/>
              </a:rPr>
              <a:t>_.</a:t>
            </a:r>
            <a:br>
              <a:rPr lang="en-US" sz="1600" dirty="0">
                <a:effectLst/>
                <a:latin typeface="var(--jp-content-font-family)"/>
              </a:rPr>
            </a:br>
            <a:br>
              <a:rPr lang="en-US" sz="1600" dirty="0">
                <a:effectLst/>
                <a:latin typeface="var(--jp-content-font-family)"/>
              </a:rPr>
            </a:br>
            <a:r>
              <a:rPr lang="en-US" sz="1600" dirty="0">
                <a:effectLst/>
                <a:latin typeface="var(--jp-code-font-family)"/>
              </a:rPr>
              <a:t>tuned </a:t>
            </a:r>
            <a:r>
              <a:rPr lang="en-US" sz="1600" dirty="0" err="1">
                <a:effectLst/>
                <a:latin typeface="var(--jp-code-font-family)"/>
              </a:rPr>
              <a:t>hpyerparameters</a:t>
            </a:r>
            <a:r>
              <a:rPr lang="en-US" sz="1600" dirty="0">
                <a:effectLst/>
                <a:latin typeface="var(--jp-code-font-family)"/>
              </a:rPr>
              <a:t> :(best parameters) {'C': 0.01, 'penalty': 'l2', 'solver': '</a:t>
            </a:r>
            <a:r>
              <a:rPr lang="en-US" sz="1600" dirty="0" err="1">
                <a:effectLst/>
                <a:latin typeface="var(--jp-code-font-family)"/>
              </a:rPr>
              <a:t>lbfgs</a:t>
            </a:r>
            <a:r>
              <a:rPr lang="en-US" sz="1600" dirty="0">
                <a:effectLst/>
                <a:latin typeface="var(--jp-code-font-family)"/>
              </a:rPr>
              <a:t>'} accuracy : 0.8464285714285713 </a:t>
            </a:r>
          </a:p>
          <a:p>
            <a:pPr marL="342900" indent="-342900" algn="l">
              <a:spcBef>
                <a:spcPts val="375"/>
              </a:spcBef>
              <a:buFont typeface="+mj-lt"/>
              <a:buAutoNum type="arabicPeriod"/>
            </a:pPr>
            <a:r>
              <a:rPr lang="en-US" sz="1100" b="0" i="0" dirty="0">
                <a:effectLst/>
                <a:latin typeface="-apple-system"/>
              </a:rPr>
              <a:t>Create a support vector machine object then create a </a:t>
            </a:r>
            <a:r>
              <a:rPr lang="en-US" sz="1100" dirty="0" err="1"/>
              <a:t>GridSearchCV</a:t>
            </a:r>
            <a:r>
              <a:rPr lang="en-US" sz="1100" b="0" i="0" dirty="0">
                <a:effectLst/>
                <a:latin typeface="-apple-system"/>
              </a:rPr>
              <a:t> object </a:t>
            </a:r>
            <a:r>
              <a:rPr lang="en-US" sz="1100" dirty="0" err="1"/>
              <a:t>svm_cv</a:t>
            </a:r>
            <a:r>
              <a:rPr lang="en-US" sz="1100" b="0" i="0" dirty="0">
                <a:effectLst/>
                <a:latin typeface="-apple-system"/>
              </a:rPr>
              <a:t> with cv = 10. Fit the object to find the best parameters from the dictionary </a:t>
            </a:r>
            <a:r>
              <a:rPr lang="en-US" sz="1100" dirty="0"/>
              <a:t>parameters</a:t>
            </a:r>
            <a:r>
              <a:rPr lang="en-US" sz="1100" b="0" i="0" dirty="0">
                <a:effectLst/>
                <a:latin typeface="-apple-system"/>
              </a:rPr>
              <a:t>.</a:t>
            </a:r>
            <a:br>
              <a:rPr lang="en-US" sz="1100" b="0" i="0" dirty="0">
                <a:effectLst/>
                <a:latin typeface="-apple-system"/>
              </a:rPr>
            </a:br>
            <a:r>
              <a:rPr lang="en-US" sz="1100" dirty="0"/>
              <a:t>tuned </a:t>
            </a:r>
            <a:r>
              <a:rPr lang="en-US" sz="1100" dirty="0" err="1"/>
              <a:t>hpyerparameters</a:t>
            </a:r>
            <a:r>
              <a:rPr lang="en-US" sz="1100" dirty="0"/>
              <a:t> :(best parameters) {'C': 1.0, 'gamma': 0.03162277660168379, 'kernel': 'sigmoid'} accuracy : 0.8482142857142856</a:t>
            </a:r>
          </a:p>
          <a:p>
            <a:pPr marL="342900" indent="-342900" algn="l">
              <a:spcBef>
                <a:spcPts val="375"/>
              </a:spcBef>
              <a:buFont typeface="+mj-lt"/>
              <a:buAutoNum type="arabicPeriod"/>
            </a:pPr>
            <a:r>
              <a:rPr lang="en-US" sz="1100" b="0" i="0" dirty="0">
                <a:effectLst/>
                <a:latin typeface="-apple-system"/>
              </a:rPr>
              <a:t>Create a decision tree classifier object then create a </a:t>
            </a:r>
            <a:r>
              <a:rPr lang="en-US" sz="1100" dirty="0" err="1"/>
              <a:t>GridSearchCV</a:t>
            </a:r>
            <a:r>
              <a:rPr lang="en-US" sz="1100" b="0" i="0" dirty="0">
                <a:effectLst/>
                <a:latin typeface="-apple-system"/>
              </a:rPr>
              <a:t> object </a:t>
            </a:r>
            <a:r>
              <a:rPr lang="en-US" sz="1100" dirty="0" err="1"/>
              <a:t>tree_cv</a:t>
            </a:r>
            <a:r>
              <a:rPr lang="en-US" sz="1100" b="0" i="0" dirty="0">
                <a:effectLst/>
                <a:latin typeface="-apple-system"/>
              </a:rPr>
              <a:t> with cv = 10. Fit the object to find the best parameters from the dictionary </a:t>
            </a:r>
            <a:r>
              <a:rPr lang="en-US" sz="1100" dirty="0"/>
              <a:t>parameters</a:t>
            </a:r>
            <a:r>
              <a:rPr lang="en-US" sz="1100" b="0" i="0" dirty="0">
                <a:effectLst/>
                <a:latin typeface="-apple-system"/>
              </a:rPr>
              <a:t>.</a:t>
            </a:r>
            <a:br>
              <a:rPr lang="en-US" sz="1100" b="0" i="0" dirty="0">
                <a:effectLst/>
                <a:latin typeface="-apple-system"/>
              </a:rPr>
            </a:br>
            <a:r>
              <a:rPr lang="en-US" sz="1100" dirty="0"/>
              <a:t>tuned </a:t>
            </a:r>
            <a:r>
              <a:rPr lang="en-US" sz="1100" dirty="0" err="1"/>
              <a:t>hpyerparameters</a:t>
            </a:r>
            <a:r>
              <a:rPr lang="en-US" sz="1100" dirty="0"/>
              <a:t> :(best parameters) {'criterion': '</a:t>
            </a:r>
            <a:r>
              <a:rPr lang="en-US" sz="1100" dirty="0" err="1"/>
              <a:t>gini</a:t>
            </a:r>
            <a:r>
              <a:rPr lang="en-US" sz="1100" dirty="0"/>
              <a:t>', '</a:t>
            </a:r>
            <a:r>
              <a:rPr lang="en-US" sz="1100" dirty="0" err="1"/>
              <a:t>max_depth</a:t>
            </a:r>
            <a:r>
              <a:rPr lang="en-US" sz="1100" dirty="0"/>
              <a:t>': 4, '</a:t>
            </a:r>
            <a:r>
              <a:rPr lang="en-US" sz="1100" dirty="0" err="1"/>
              <a:t>max_features</a:t>
            </a:r>
            <a:r>
              <a:rPr lang="en-US" sz="1100" dirty="0"/>
              <a:t>': 'sqrt', '</a:t>
            </a:r>
            <a:r>
              <a:rPr lang="en-US" sz="1100" dirty="0" err="1"/>
              <a:t>min_samples_leaf</a:t>
            </a:r>
            <a:r>
              <a:rPr lang="en-US" sz="1100" dirty="0"/>
              <a:t>': 2, '</a:t>
            </a:r>
            <a:r>
              <a:rPr lang="en-US" sz="1100" dirty="0" err="1"/>
              <a:t>min_samples_split</a:t>
            </a:r>
            <a:r>
              <a:rPr lang="en-US" sz="1100" dirty="0"/>
              <a:t>': 2, 'splitter': 'best'} accuracy : 0.8892857142857142</a:t>
            </a:r>
          </a:p>
          <a:p>
            <a:pPr marL="342900" indent="-342900" algn="l">
              <a:spcBef>
                <a:spcPts val="375"/>
              </a:spcBef>
              <a:buFont typeface="+mj-lt"/>
              <a:buAutoNum type="arabicPeriod"/>
            </a:pPr>
            <a:r>
              <a:rPr lang="en-US" sz="1100" b="0" i="0" dirty="0">
                <a:effectLst/>
                <a:latin typeface="-apple-system"/>
              </a:rPr>
              <a:t>Create a k nearest neighbors object then create a </a:t>
            </a:r>
            <a:r>
              <a:rPr lang="en-US" sz="1100" dirty="0" err="1"/>
              <a:t>GridSearchCV</a:t>
            </a:r>
            <a:r>
              <a:rPr lang="en-US" sz="1100" b="0" i="0" dirty="0">
                <a:effectLst/>
                <a:latin typeface="-apple-system"/>
              </a:rPr>
              <a:t> object </a:t>
            </a:r>
            <a:r>
              <a:rPr lang="en-US" sz="1100" dirty="0" err="1"/>
              <a:t>knn_cv</a:t>
            </a:r>
            <a:r>
              <a:rPr lang="en-US" sz="1100" b="0" i="0" dirty="0">
                <a:effectLst/>
                <a:latin typeface="-apple-system"/>
              </a:rPr>
              <a:t> with cv = 10. Fit the object to find the best parameters from the dictionary </a:t>
            </a:r>
            <a:r>
              <a:rPr lang="en-US" sz="1100" dirty="0"/>
              <a:t>parameters</a:t>
            </a:r>
            <a:r>
              <a:rPr lang="en-US" sz="1100" b="0" i="0" dirty="0">
                <a:effectLst/>
                <a:latin typeface="-apple-system"/>
              </a:rPr>
              <a:t>.</a:t>
            </a:r>
            <a:br>
              <a:rPr lang="en-US" sz="1100" b="0" i="0" dirty="0">
                <a:effectLst/>
                <a:latin typeface="-apple-system"/>
              </a:rPr>
            </a:br>
            <a:r>
              <a:rPr lang="en-US" sz="1100" dirty="0"/>
              <a:t>tuned </a:t>
            </a:r>
            <a:r>
              <a:rPr lang="en-US" sz="1100" dirty="0" err="1"/>
              <a:t>hpyerparameters</a:t>
            </a:r>
            <a:r>
              <a:rPr lang="en-US" sz="1100" dirty="0"/>
              <a:t> :(best parameters) {'algorithm': 'auto', '</a:t>
            </a:r>
            <a:r>
              <a:rPr lang="en-US" sz="1100" dirty="0" err="1"/>
              <a:t>n_neighbors</a:t>
            </a:r>
            <a:r>
              <a:rPr lang="en-US" sz="1100" dirty="0"/>
              <a:t>': 10, 'p': 1} accuracy : 0.8482142857142858</a:t>
            </a:r>
          </a:p>
          <a:p>
            <a:pPr marL="0" indent="0" algn="l">
              <a:spcBef>
                <a:spcPts val="375"/>
              </a:spcBef>
              <a:buNone/>
            </a:pPr>
            <a:br>
              <a:rPr lang="en-US" sz="1600" b="0" i="0" dirty="0">
                <a:effectLst/>
                <a:latin typeface="-apple-system"/>
              </a:rPr>
            </a:br>
            <a:endParaRPr lang="en-US" sz="1600" b="0" i="0" dirty="0">
              <a:effectLst/>
              <a:latin typeface="-apple-system"/>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2" name="TextBox 1">
            <a:extLst>
              <a:ext uri="{FF2B5EF4-FFF2-40B4-BE49-F238E27FC236}">
                <a16:creationId xmlns:a16="http://schemas.microsoft.com/office/drawing/2014/main" id="{B7E1C0B7-136F-5CDC-9851-48382896C3AE}"/>
              </a:ext>
            </a:extLst>
          </p:cNvPr>
          <p:cNvSpPr txBox="1"/>
          <p:nvPr/>
        </p:nvSpPr>
        <p:spPr>
          <a:xfrm>
            <a:off x="6291943" y="1698171"/>
            <a:ext cx="4760686" cy="697627"/>
          </a:xfrm>
          <a:prstGeom prst="rect">
            <a:avLst/>
          </a:prstGeom>
          <a:noFill/>
        </p:spPr>
        <p:txBody>
          <a:bodyPr wrap="square" rtlCol="0">
            <a:spAutoFit/>
          </a:bodyPr>
          <a:lstStyle/>
          <a:p>
            <a:r>
              <a:rPr lang="en-US" b="0" i="0" dirty="0">
                <a:effectLst/>
                <a:latin typeface="-apple-system"/>
              </a:rPr>
              <a:t>the method performs best:</a:t>
            </a:r>
          </a:p>
          <a:p>
            <a:pPr algn="l">
              <a:spcBef>
                <a:spcPts val="375"/>
              </a:spcBef>
            </a:pPr>
            <a:r>
              <a:rPr lang="en-US" dirty="0">
                <a:effectLst/>
                <a:latin typeface="var(--jp-code-font-family)"/>
              </a:rPr>
              <a:t>('Logistic Regression', 0.8333333333333334)</a:t>
            </a:r>
          </a:p>
        </p:txBody>
      </p:sp>
    </p:spTree>
    <p:extLst>
      <p:ext uri="{BB962C8B-B14F-4D97-AF65-F5344CB8AC3E}">
        <p14:creationId xmlns:p14="http://schemas.microsoft.com/office/powerpoint/2010/main" val="245944607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a:extLst>
              <a:ext uri="{FF2B5EF4-FFF2-40B4-BE49-F238E27FC236}">
                <a16:creationId xmlns:a16="http://schemas.microsoft.com/office/drawing/2014/main" id="{AEC75663-1D57-019F-418D-41F0F9837DB5}"/>
              </a:ext>
            </a:extLst>
          </p:cNvPr>
          <p:cNvPicPr>
            <a:picLocks noChangeAspect="1"/>
          </p:cNvPicPr>
          <p:nvPr/>
        </p:nvPicPr>
        <p:blipFill>
          <a:blip r:embed="rId3"/>
          <a:stretch>
            <a:fillRect/>
          </a:stretch>
        </p:blipFill>
        <p:spPr>
          <a:xfrm>
            <a:off x="770011" y="1436666"/>
            <a:ext cx="10210046" cy="5234372"/>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687961" cy="4351338"/>
          </a:xfrm>
          <a:prstGeom prst="rect">
            <a:avLst/>
          </a:prstGeom>
        </p:spPr>
        <p:txBody>
          <a:bodyPr>
            <a:normAutofit fontScale="70000" lnSpcReduction="20000"/>
          </a:bodyPr>
          <a:lstStyle/>
          <a:p>
            <a:pPr marL="0" indent="0">
              <a:buNone/>
            </a:pPr>
            <a:r>
              <a:rPr lang="en-US" sz="2100" dirty="0"/>
              <a:t>1. Launch Site and Success Rates Correlation:</a:t>
            </a:r>
          </a:p>
          <a:p>
            <a:r>
              <a:rPr lang="en-US" sz="1600" dirty="0"/>
              <a:t>The exploratory data analysis revealed that the launch site plays a significant role in the Falcon 9 first-stage landing success. Specific launch sites have higher success rates, indicating that geographical and site-specific factors, such as terrain and infrastructure, influence landing outcomes.</a:t>
            </a:r>
          </a:p>
          <a:p>
            <a:pPr marL="0" indent="0">
              <a:buNone/>
            </a:pPr>
            <a:r>
              <a:rPr lang="en-US" sz="2100" dirty="0"/>
              <a:t>2. Impact of Payload Mass on Landing Success:</a:t>
            </a:r>
          </a:p>
          <a:p>
            <a:r>
              <a:rPr lang="en-US" sz="1600" dirty="0"/>
              <a:t>The payload mass was found to be a key factor influencing the likelihood of a successful landing. Heavier payloads tend to have a lower success rate, likely due to the increased difficulty in controlling the landing during the return phase.</a:t>
            </a:r>
          </a:p>
          <a:p>
            <a:pPr marL="0" indent="0">
              <a:buNone/>
            </a:pPr>
            <a:r>
              <a:rPr lang="en-US" sz="2100" dirty="0"/>
              <a:t>3. Effective Interactive Analytics for Decision Making:</a:t>
            </a:r>
          </a:p>
          <a:p>
            <a:r>
              <a:rPr lang="en-US" sz="1600" dirty="0"/>
              <a:t>Interactive tools such as the Folium maps and </a:t>
            </a:r>
            <a:r>
              <a:rPr lang="en-US" sz="1600" dirty="0" err="1"/>
              <a:t>Plotly</a:t>
            </a:r>
            <a:r>
              <a:rPr lang="en-US" sz="1600" dirty="0"/>
              <a:t> Dash dashboards provided valuable insights by allowing users to dynamically explore data, select specific launch sites, and correlate various factors like payload mass and orbit type with landing success. These tools enhanced understanding and allowed for better-informed decision-making.</a:t>
            </a:r>
          </a:p>
          <a:p>
            <a:pPr marL="0" indent="0">
              <a:buNone/>
            </a:pPr>
            <a:r>
              <a:rPr lang="en-US" sz="2100" dirty="0"/>
              <a:t>4. Best Model for Predicting Landing Success:</a:t>
            </a:r>
          </a:p>
          <a:p>
            <a:r>
              <a:rPr lang="en-US" sz="1600" dirty="0"/>
              <a:t>Among the tested classification models (SVM, Classification Trees, and Logistic Regression), Logistic Regression performed best in terms of balancing precision and recall, making it the most suitable model for predicting whether the Falcon 9 first-stage will land successfully. This model can be used to estimate landing outcomes with reasonable accuracy, which could help SpaceX in optimizing its launch process.</a:t>
            </a:r>
          </a:p>
          <a:p>
            <a:pPr marL="0" indent="0">
              <a:buNone/>
            </a:pPr>
            <a:r>
              <a:rPr lang="en-US" sz="2100" dirty="0"/>
              <a:t>5. Improvement Areas for Future Models:</a:t>
            </a:r>
          </a:p>
          <a:p>
            <a:r>
              <a:rPr lang="en-US" sz="1600" dirty="0"/>
              <a:t>While Logistic Regression was the top-performing model, future improvements could involve experimenting with ensemble models or deep learning approaches to potentially increase accuracy further. Additionally, incorporating more features such as weather conditions or real-time telemetry data could improve predictive capabilities.</a:t>
            </a:r>
          </a:p>
          <a:p>
            <a:pPr marL="0" indent="0">
              <a:buNone/>
            </a:pPr>
            <a:r>
              <a:rPr lang="en-US" sz="2100" dirty="0"/>
              <a:t>6. Practical Applications:</a:t>
            </a:r>
          </a:p>
          <a:p>
            <a:r>
              <a:rPr lang="en-US" sz="1600" dirty="0"/>
              <a:t>The insights from this analysis can be used by SpaceX for optimizing launch strategies and for other companies interested in bidding for space missions, especially in terms of reducing costs by improving the reliability of Falcon 9’s first-stage landings.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All files are under: </a:t>
            </a:r>
            <a:r>
              <a:rPr lang="en-US" sz="2200" dirty="0">
                <a:solidFill>
                  <a:schemeClr val="accent3">
                    <a:lumMod val="25000"/>
                  </a:schemeClr>
                </a:solidFill>
                <a:latin typeface="Abadi" panose="020B0604020104020204" pitchFamily="34" charset="0"/>
                <a:hlinkClick r:id="rId4"/>
              </a:rPr>
              <a:t>https://github.com/mifitous/Coursera-Jupyter-Notebooks</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buNone/>
            </a:pPr>
            <a:r>
              <a:rPr lang="en-US" sz="1600" dirty="0">
                <a:solidFill>
                  <a:srgbClr val="0B49CB"/>
                </a:solidFill>
                <a:latin typeface="Abadi"/>
              </a:rPr>
              <a:t>Executive Summary</a:t>
            </a:r>
          </a:p>
          <a:p>
            <a:pPr>
              <a:lnSpc>
                <a:spcPct val="100000"/>
              </a:lnSpc>
              <a:spcBef>
                <a:spcPts val="0"/>
              </a:spcBef>
            </a:pPr>
            <a:r>
              <a:rPr lang="en-US" sz="1600" dirty="0">
                <a:solidFill>
                  <a:schemeClr val="accent3">
                    <a:lumMod val="25000"/>
                  </a:schemeClr>
                </a:solidFill>
                <a:latin typeface="Abadi"/>
              </a:rPr>
              <a:t>Data collection methodology:</a:t>
            </a:r>
          </a:p>
          <a:p>
            <a:pPr lvl="1">
              <a:lnSpc>
                <a:spcPct val="100000"/>
              </a:lnSpc>
              <a:spcBef>
                <a:spcPts val="0"/>
              </a:spcBef>
            </a:pPr>
            <a:r>
              <a:rPr lang="en-US" sz="1600" dirty="0">
                <a:solidFill>
                  <a:schemeClr val="accent3">
                    <a:lumMod val="25000"/>
                  </a:schemeClr>
                </a:solidFill>
                <a:latin typeface="Abadi"/>
              </a:rPr>
              <a:t>Collected SpaceX launch data from public datasets and APIs.</a:t>
            </a:r>
          </a:p>
          <a:p>
            <a:pPr lvl="1">
              <a:lnSpc>
                <a:spcPct val="100000"/>
              </a:lnSpc>
              <a:spcBef>
                <a:spcPts val="0"/>
              </a:spcBef>
            </a:pPr>
            <a:r>
              <a:rPr lang="en-US" sz="1600" dirty="0">
                <a:solidFill>
                  <a:schemeClr val="accent3">
                    <a:lumMod val="25000"/>
                  </a:schemeClr>
                </a:solidFill>
                <a:latin typeface="Abadi"/>
              </a:rPr>
              <a:t>Merged historical records with additional payload and booster details.</a:t>
            </a:r>
          </a:p>
          <a:p>
            <a:pPr>
              <a:lnSpc>
                <a:spcPct val="100000"/>
              </a:lnSpc>
              <a:spcBef>
                <a:spcPts val="0"/>
              </a:spcBef>
            </a:pPr>
            <a:r>
              <a:rPr lang="en-US" sz="1600" dirty="0">
                <a:solidFill>
                  <a:schemeClr val="accent3">
                    <a:lumMod val="25000"/>
                  </a:schemeClr>
                </a:solidFill>
                <a:latin typeface="Abadi"/>
              </a:rPr>
              <a:t>Perform data wrangling:</a:t>
            </a:r>
          </a:p>
          <a:p>
            <a:pPr lvl="1">
              <a:lnSpc>
                <a:spcPct val="100000"/>
              </a:lnSpc>
              <a:spcBef>
                <a:spcPts val="0"/>
              </a:spcBef>
            </a:pPr>
            <a:r>
              <a:rPr lang="en-US" sz="1600" dirty="0">
                <a:solidFill>
                  <a:schemeClr val="accent3">
                    <a:lumMod val="25000"/>
                  </a:schemeClr>
                </a:solidFill>
                <a:latin typeface="Abadi"/>
              </a:rPr>
              <a:t>Cleaned missing values and standardized formats.</a:t>
            </a:r>
          </a:p>
          <a:p>
            <a:pPr lvl="1">
              <a:lnSpc>
                <a:spcPct val="100000"/>
              </a:lnSpc>
              <a:spcBef>
                <a:spcPts val="0"/>
              </a:spcBef>
            </a:pPr>
            <a:r>
              <a:rPr lang="en-US" sz="1600" dirty="0">
                <a:solidFill>
                  <a:schemeClr val="accent3">
                    <a:lumMod val="25000"/>
                  </a:schemeClr>
                </a:solidFill>
                <a:latin typeface="Abadi"/>
              </a:rPr>
              <a:t>Extracted relevant features like launch site, payload mass, and success status.</a:t>
            </a:r>
          </a:p>
          <a:p>
            <a:pPr>
              <a:lnSpc>
                <a:spcPct val="100000"/>
              </a:lnSpc>
              <a:spcBef>
                <a:spcPts val="0"/>
              </a:spcBef>
            </a:pPr>
            <a:r>
              <a:rPr lang="en-US" sz="1600" dirty="0">
                <a:solidFill>
                  <a:schemeClr val="accent3">
                    <a:lumMod val="25000"/>
                  </a:schemeClr>
                </a:solidFill>
                <a:latin typeface="Abadi"/>
              </a:rPr>
              <a:t>Perform exploratory data analysis (EDA) using visualization and SQL:</a:t>
            </a:r>
          </a:p>
          <a:p>
            <a:pPr lvl="1">
              <a:lnSpc>
                <a:spcPct val="100000"/>
              </a:lnSpc>
              <a:spcBef>
                <a:spcPts val="0"/>
              </a:spcBef>
            </a:pPr>
            <a:r>
              <a:rPr lang="en-US" sz="1600" dirty="0">
                <a:solidFill>
                  <a:schemeClr val="accent3">
                    <a:lumMod val="25000"/>
                  </a:schemeClr>
                </a:solidFill>
                <a:latin typeface="Abadi"/>
              </a:rPr>
              <a:t>Used SQL queries to analyze launch trends and success rates.</a:t>
            </a:r>
          </a:p>
          <a:p>
            <a:pPr lvl="1">
              <a:lnSpc>
                <a:spcPct val="100000"/>
              </a:lnSpc>
              <a:spcBef>
                <a:spcPts val="0"/>
              </a:spcBef>
            </a:pPr>
            <a:r>
              <a:rPr lang="en-US" sz="1600" dirty="0">
                <a:solidFill>
                  <a:schemeClr val="accent3">
                    <a:lumMod val="25000"/>
                  </a:schemeClr>
                </a:solidFill>
                <a:latin typeface="Abadi"/>
              </a:rPr>
              <a:t>Created visualizations to explore relationships between payload, booster type, and success.</a:t>
            </a:r>
          </a:p>
          <a:p>
            <a:pPr>
              <a:lnSpc>
                <a:spcPct val="100000"/>
              </a:lnSpc>
              <a:spcBef>
                <a:spcPts val="0"/>
              </a:spcBef>
            </a:pPr>
            <a:r>
              <a:rPr lang="en-US" sz="1600" dirty="0">
                <a:solidFill>
                  <a:schemeClr val="accent3">
                    <a:lumMod val="25000"/>
                  </a:schemeClr>
                </a:solidFill>
                <a:latin typeface="Abadi"/>
              </a:rPr>
              <a:t>Perform interactive visual analytics using Folium and </a:t>
            </a:r>
            <a:r>
              <a:rPr lang="en-US" sz="1600" dirty="0" err="1">
                <a:solidFill>
                  <a:schemeClr val="accent3">
                    <a:lumMod val="25000"/>
                  </a:schemeClr>
                </a:solidFill>
                <a:latin typeface="Abadi"/>
              </a:rPr>
              <a:t>Plotly</a:t>
            </a:r>
            <a:r>
              <a:rPr lang="en-US" sz="1600" dirty="0">
                <a:solidFill>
                  <a:schemeClr val="accent3">
                    <a:lumMod val="25000"/>
                  </a:schemeClr>
                </a:solidFill>
                <a:latin typeface="Abadi"/>
              </a:rPr>
              <a:t> Dash:</a:t>
            </a:r>
          </a:p>
          <a:p>
            <a:pPr lvl="1">
              <a:lnSpc>
                <a:spcPct val="100000"/>
              </a:lnSpc>
              <a:spcBef>
                <a:spcPts val="0"/>
              </a:spcBef>
            </a:pPr>
            <a:r>
              <a:rPr lang="en-US" sz="1600" dirty="0">
                <a:solidFill>
                  <a:schemeClr val="accent3">
                    <a:lumMod val="25000"/>
                  </a:schemeClr>
                </a:solidFill>
                <a:latin typeface="Abadi"/>
              </a:rPr>
              <a:t>Developed an interactive Folium map showing launch sites and success rates.</a:t>
            </a:r>
          </a:p>
          <a:p>
            <a:pPr lvl="1">
              <a:lnSpc>
                <a:spcPct val="100000"/>
              </a:lnSpc>
              <a:spcBef>
                <a:spcPts val="0"/>
              </a:spcBef>
            </a:pPr>
            <a:r>
              <a:rPr lang="en-US" sz="1600" dirty="0">
                <a:solidFill>
                  <a:schemeClr val="accent3">
                    <a:lumMod val="25000"/>
                  </a:schemeClr>
                </a:solidFill>
                <a:latin typeface="Abadi"/>
              </a:rPr>
              <a:t>Built a </a:t>
            </a:r>
            <a:r>
              <a:rPr lang="en-US" sz="1600" dirty="0" err="1">
                <a:solidFill>
                  <a:schemeClr val="accent3">
                    <a:lumMod val="25000"/>
                  </a:schemeClr>
                </a:solidFill>
                <a:latin typeface="Abadi"/>
              </a:rPr>
              <a:t>Plotly</a:t>
            </a:r>
            <a:r>
              <a:rPr lang="en-US" sz="1600" dirty="0">
                <a:solidFill>
                  <a:schemeClr val="accent3">
                    <a:lumMod val="25000"/>
                  </a:schemeClr>
                </a:solidFill>
                <a:latin typeface="Abadi"/>
              </a:rPr>
              <a:t> Dash dashboard for dynamic data exploration.</a:t>
            </a:r>
          </a:p>
          <a:p>
            <a:pPr>
              <a:lnSpc>
                <a:spcPct val="100000"/>
              </a:lnSpc>
              <a:spcBef>
                <a:spcPts val="0"/>
              </a:spcBef>
            </a:pPr>
            <a:r>
              <a:rPr lang="en-US" sz="1600" dirty="0">
                <a:solidFill>
                  <a:schemeClr val="accent3">
                    <a:lumMod val="25000"/>
                  </a:schemeClr>
                </a:solidFill>
                <a:latin typeface="Abadi"/>
              </a:rPr>
              <a:t>Perform predictive analysis using classification models:</a:t>
            </a:r>
          </a:p>
          <a:p>
            <a:pPr lvl="1">
              <a:lnSpc>
                <a:spcPct val="100000"/>
              </a:lnSpc>
              <a:spcBef>
                <a:spcPts val="0"/>
              </a:spcBef>
            </a:pPr>
            <a:r>
              <a:rPr lang="en-US" sz="1600" dirty="0">
                <a:solidFill>
                  <a:schemeClr val="accent3">
                    <a:lumMod val="25000"/>
                  </a:schemeClr>
                </a:solidFill>
                <a:latin typeface="Abadi"/>
              </a:rPr>
              <a:t>Built machine learning models (Logistic Regression, Decision Tree, etc.) to predict launch success.</a:t>
            </a:r>
          </a:p>
          <a:p>
            <a:pPr lvl="1">
              <a:lnSpc>
                <a:spcPct val="100000"/>
              </a:lnSpc>
              <a:spcBef>
                <a:spcPts val="0"/>
              </a:spcBef>
            </a:pPr>
            <a:r>
              <a:rPr lang="en-US" sz="1600" dirty="0">
                <a:solidFill>
                  <a:schemeClr val="accent3">
                    <a:lumMod val="25000"/>
                  </a:schemeClr>
                </a:solidFill>
                <a:latin typeface="Abadi"/>
              </a:rPr>
              <a:t>Tuned hyperparameters for optimization and evaluated performance using accuracy and precision metrics.</a:t>
            </a:r>
          </a:p>
          <a:p>
            <a:pPr marL="0" indent="0">
              <a:lnSpc>
                <a:spcPct val="100000"/>
              </a:lnSpc>
              <a:spcBef>
                <a:spcPts val="0"/>
              </a:spcBef>
              <a:buNone/>
            </a:pPr>
            <a:endParaRPr lang="en-US" sz="16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lnSpc>
                <a:spcPct val="100000"/>
              </a:lnSpc>
              <a:spcBef>
                <a:spcPts val="1400"/>
              </a:spcBef>
            </a:pPr>
            <a:r>
              <a:rPr lang="en-US" sz="1800" dirty="0">
                <a:solidFill>
                  <a:schemeClr val="accent3">
                    <a:lumMod val="25000"/>
                  </a:schemeClr>
                </a:solidFill>
                <a:latin typeface="Abadi" panose="020B0604020104020204" pitchFamily="34" charset="0"/>
              </a:rPr>
              <a:t>Collected from SpaceX public APIs and Kaggle datasets.</a:t>
            </a:r>
          </a:p>
          <a:p>
            <a:pPr lvl="1">
              <a:lnSpc>
                <a:spcPct val="100000"/>
              </a:lnSpc>
              <a:spcBef>
                <a:spcPts val="1400"/>
              </a:spcBef>
            </a:pPr>
            <a:r>
              <a:rPr lang="en-US" sz="1800" dirty="0">
                <a:solidFill>
                  <a:schemeClr val="accent3">
                    <a:lumMod val="25000"/>
                  </a:schemeClr>
                </a:solidFill>
                <a:latin typeface="Abadi" panose="020B0604020104020204" pitchFamily="34" charset="0"/>
              </a:rPr>
              <a:t>Supplemented with external data (payload mass, booster version).</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lvl="1">
              <a:lnSpc>
                <a:spcPct val="100000"/>
              </a:lnSpc>
              <a:spcBef>
                <a:spcPts val="1400"/>
              </a:spcBef>
            </a:pPr>
            <a:r>
              <a:rPr lang="en-US" sz="1800" dirty="0">
                <a:solidFill>
                  <a:schemeClr val="accent3">
                    <a:lumMod val="25000"/>
                  </a:schemeClr>
                </a:solidFill>
                <a:latin typeface="Abadi" panose="020B0604020104020204" pitchFamily="34" charset="0"/>
              </a:rPr>
              <a:t>Step 1: Extracted raw data from APIs and CSV files.</a:t>
            </a:r>
          </a:p>
          <a:p>
            <a:pPr lvl="1">
              <a:lnSpc>
                <a:spcPct val="100000"/>
              </a:lnSpc>
              <a:spcBef>
                <a:spcPts val="1400"/>
              </a:spcBef>
            </a:pPr>
            <a:r>
              <a:rPr lang="en-US" sz="1800" dirty="0">
                <a:solidFill>
                  <a:schemeClr val="accent3">
                    <a:lumMod val="25000"/>
                  </a:schemeClr>
                </a:solidFill>
                <a:latin typeface="Abadi" panose="020B0604020104020204" pitchFamily="34" charset="0"/>
              </a:rPr>
              <a:t>Step 2: Merged multiple datasets into a unified table.</a:t>
            </a:r>
          </a:p>
          <a:p>
            <a:pPr lvl="1">
              <a:lnSpc>
                <a:spcPct val="100000"/>
              </a:lnSpc>
              <a:spcBef>
                <a:spcPts val="1400"/>
              </a:spcBef>
            </a:pPr>
            <a:r>
              <a:rPr lang="en-US" sz="1800" dirty="0">
                <a:solidFill>
                  <a:schemeClr val="accent3">
                    <a:lumMod val="25000"/>
                  </a:schemeClr>
                </a:solidFill>
                <a:latin typeface="Abadi" panose="020B0604020104020204" pitchFamily="34" charset="0"/>
              </a:rPr>
              <a:t>Step 3: Cleaned missing values and ensured data consistency.</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r>
              <a:rPr lang="en-US" sz="1600" b="1" dirty="0"/>
              <a:t>Flowchart: SpaceX API Calls</a:t>
            </a:r>
            <a:endParaRPr lang="en-US" sz="1600" dirty="0"/>
          </a:p>
          <a:p>
            <a:pPr marL="0" indent="0">
              <a:buNone/>
            </a:pPr>
            <a:r>
              <a:rPr lang="en-US" sz="1600" dirty="0"/>
              <a:t>1. </a:t>
            </a:r>
            <a:r>
              <a:rPr lang="en-US" sz="1600" b="1" dirty="0"/>
              <a:t>Start</a:t>
            </a:r>
            <a:endParaRPr lang="en-US" sz="1600" dirty="0"/>
          </a:p>
          <a:p>
            <a:pPr marL="0" indent="0">
              <a:buNone/>
            </a:pPr>
            <a:r>
              <a:rPr lang="en-US" sz="1600" dirty="0"/>
              <a:t>2. </a:t>
            </a:r>
            <a:r>
              <a:rPr lang="en-US" sz="1600" b="1" dirty="0"/>
              <a:t>Call SpaceX API</a:t>
            </a:r>
            <a:endParaRPr lang="en-US" sz="1600" dirty="0"/>
          </a:p>
          <a:p>
            <a:pPr marL="0" indent="0">
              <a:buNone/>
            </a:pPr>
            <a:r>
              <a:rPr lang="en-US" sz="1600" dirty="0"/>
              <a:t>→ Fetch launch data</a:t>
            </a:r>
          </a:p>
          <a:p>
            <a:pPr marL="0" indent="0">
              <a:buNone/>
            </a:pPr>
            <a:r>
              <a:rPr lang="en-US" sz="1600" dirty="0"/>
              <a:t>3. </a:t>
            </a:r>
            <a:r>
              <a:rPr lang="en-US" sz="1600" b="1" dirty="0"/>
              <a:t>Check API Response</a:t>
            </a:r>
            <a:endParaRPr lang="en-US" sz="1600" dirty="0"/>
          </a:p>
          <a:p>
            <a:pPr marL="0" indent="0">
              <a:buNone/>
            </a:pPr>
            <a:r>
              <a:rPr lang="en-US" sz="1600" dirty="0"/>
              <a:t>→ If successful, move to step 4; If failed, retry or log error</a:t>
            </a:r>
          </a:p>
          <a:p>
            <a:pPr marL="0" indent="0">
              <a:buNone/>
            </a:pPr>
            <a:r>
              <a:rPr lang="en-US" sz="1600" dirty="0"/>
              <a:t>4. </a:t>
            </a:r>
            <a:r>
              <a:rPr lang="en-US" sz="1600" b="1" dirty="0"/>
              <a:t>Store Data in Structured Format</a:t>
            </a:r>
            <a:endParaRPr lang="en-US" sz="1600" dirty="0"/>
          </a:p>
          <a:p>
            <a:pPr marL="0" indent="0">
              <a:buNone/>
            </a:pPr>
            <a:r>
              <a:rPr lang="en-US" sz="1600" dirty="0"/>
              <a:t>→ Store in CSV/JSON</a:t>
            </a:r>
          </a:p>
          <a:p>
            <a:pPr marL="0" indent="0">
              <a:buNone/>
            </a:pPr>
            <a:r>
              <a:rPr lang="en-US" sz="1600" dirty="0"/>
              <a:t>5. </a:t>
            </a:r>
            <a:r>
              <a:rPr lang="en-US" sz="1600" b="1" dirty="0"/>
              <a:t>Data Preprocessing</a:t>
            </a:r>
            <a:endParaRPr lang="en-US" sz="1600" dirty="0"/>
          </a:p>
          <a:p>
            <a:pPr marL="0" indent="0">
              <a:buNone/>
            </a:pPr>
            <a:r>
              <a:rPr lang="en-US" sz="1600" dirty="0"/>
              <a:t>→ Handle missing values, convert to appropriate data types</a:t>
            </a:r>
          </a:p>
          <a:p>
            <a:pPr marL="0" indent="0">
              <a:buNone/>
            </a:pPr>
            <a:r>
              <a:rPr lang="en-US" sz="1600" dirty="0"/>
              <a:t>6. </a:t>
            </a:r>
            <a:r>
              <a:rPr lang="en-US" sz="1600" b="1" dirty="0"/>
              <a:t>End</a:t>
            </a:r>
            <a:endParaRPr lang="en-US" sz="1600" dirty="0"/>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r>
              <a:rPr lang="en-US" sz="1600" b="1" dirty="0"/>
              <a:t>Data Collection Process:</a:t>
            </a:r>
            <a:endParaRPr lang="en-US" sz="1600" dirty="0"/>
          </a:p>
          <a:p>
            <a:r>
              <a:rPr lang="en-US" sz="1600" b="1" dirty="0"/>
              <a:t>Step 1:</a:t>
            </a:r>
            <a:r>
              <a:rPr lang="en-US" sz="1600" dirty="0"/>
              <a:t> Send REST API requests to SpaceX endpoints.</a:t>
            </a:r>
          </a:p>
          <a:p>
            <a:r>
              <a:rPr lang="en-US" sz="1600" dirty="0"/>
              <a:t>Example endpoint: https://</a:t>
            </a:r>
            <a:r>
              <a:rPr lang="en-US" sz="1600" dirty="0" err="1"/>
              <a:t>api.spacexdata.com</a:t>
            </a:r>
            <a:r>
              <a:rPr lang="en-US" sz="1600" dirty="0"/>
              <a:t>/v4/launches</a:t>
            </a:r>
          </a:p>
          <a:p>
            <a:r>
              <a:rPr lang="en-US" sz="1600" b="1" dirty="0"/>
              <a:t>Step 2:</a:t>
            </a:r>
            <a:r>
              <a:rPr lang="en-US" sz="1600" dirty="0"/>
              <a:t> Collect key launch data including:</a:t>
            </a:r>
          </a:p>
          <a:p>
            <a:r>
              <a:rPr lang="en-US" sz="1600" dirty="0"/>
              <a:t>Launch ID, flight number, date, success status, booster information, and landing status.</a:t>
            </a:r>
          </a:p>
          <a:p>
            <a:r>
              <a:rPr lang="en-US" sz="1600" b="1" dirty="0"/>
              <a:t>Step 3:</a:t>
            </a:r>
            <a:r>
              <a:rPr lang="en-US" sz="1600" dirty="0"/>
              <a:t> Store the data in a structured format (JSON, CSV).</a:t>
            </a:r>
          </a:p>
          <a:p>
            <a:r>
              <a:rPr lang="en-US" sz="1600" b="1" dirty="0"/>
              <a:t>Step 4:</a:t>
            </a:r>
            <a:r>
              <a:rPr lang="en-US" sz="1600" dirty="0"/>
              <a:t> Clean and preprocess the data for analysis.</a:t>
            </a:r>
          </a:p>
          <a:p>
            <a:endParaRPr lang="en-US" sz="1600" dirty="0"/>
          </a:p>
          <a:p>
            <a:r>
              <a:rPr lang="en-US" sz="1100" b="1" dirty="0"/>
              <a:t>GitHub URL for SpaceX API Calls Notebook:</a:t>
            </a:r>
            <a:br>
              <a:rPr lang="en-US" sz="1100" dirty="0"/>
            </a:br>
            <a:endParaRPr lang="en-US" sz="1100" dirty="0"/>
          </a:p>
          <a:p>
            <a:pPr marL="0" indent="0">
              <a:buNone/>
            </a:pPr>
            <a:r>
              <a:rPr lang="en-US" sz="1100" dirty="0">
                <a:hlinkClick r:id="rId3"/>
              </a:rPr>
              <a:t>SpaceX Data Collection - API Calls Notebook</a:t>
            </a:r>
            <a:endParaRPr lang="en-US" sz="1100" dirty="0"/>
          </a:p>
          <a:p>
            <a:endParaRPr lang="en-US" sz="16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392499"/>
            <a:ext cx="3932238" cy="5034711"/>
          </a:xfrm>
          <a:prstGeom prst="rect">
            <a:avLst/>
          </a:prstGeom>
        </p:spPr>
        <p:txBody>
          <a:bodyPr lIns="91440" tIns="45720" rIns="91440" bIns="45720" anchor="t">
            <a:noAutofit/>
          </a:bodyPr>
          <a:lstStyle/>
          <a:p>
            <a:pPr marL="0" indent="0">
              <a:buNone/>
            </a:pPr>
            <a:r>
              <a:rPr lang="en-US" sz="1200" b="1" dirty="0"/>
              <a:t>Web Scraping Process:</a:t>
            </a:r>
            <a:endParaRPr lang="en-US" sz="1200" dirty="0"/>
          </a:p>
          <a:p>
            <a:r>
              <a:rPr lang="en-US" sz="1200" b="1" dirty="0"/>
              <a:t>Step 1:</a:t>
            </a:r>
            <a:r>
              <a:rPr lang="en-US" sz="1200" dirty="0"/>
              <a:t> Identify the source of web data.</a:t>
            </a:r>
          </a:p>
          <a:p>
            <a:pPr lvl="1"/>
            <a:r>
              <a:rPr lang="en-US" sz="800" dirty="0"/>
              <a:t>Target websites or pages with launch details (e.g., SpaceX launch data or news sites).</a:t>
            </a:r>
          </a:p>
          <a:p>
            <a:r>
              <a:rPr lang="en-US" sz="1200" b="1" dirty="0"/>
              <a:t>Step 2:</a:t>
            </a:r>
            <a:r>
              <a:rPr lang="en-US" sz="1200" dirty="0"/>
              <a:t> Send HTTP request to the target website.</a:t>
            </a:r>
          </a:p>
          <a:p>
            <a:pPr lvl="1"/>
            <a:r>
              <a:rPr lang="en-US" sz="800" dirty="0"/>
              <a:t>Use Python libraries like requests or </a:t>
            </a:r>
            <a:r>
              <a:rPr lang="en-US" sz="800" dirty="0" err="1"/>
              <a:t>urllib</a:t>
            </a:r>
            <a:r>
              <a:rPr lang="en-US" sz="800" dirty="0"/>
              <a:t> to fetch the HTML content of the webpage.</a:t>
            </a:r>
          </a:p>
          <a:p>
            <a:r>
              <a:rPr lang="en-US" sz="1200" b="1" dirty="0"/>
              <a:t>Step 3:</a:t>
            </a:r>
            <a:r>
              <a:rPr lang="en-US" sz="1200" dirty="0"/>
              <a:t> Parse the HTML content.</a:t>
            </a:r>
          </a:p>
          <a:p>
            <a:pPr lvl="1"/>
            <a:r>
              <a:rPr lang="en-US" sz="800" dirty="0"/>
              <a:t>Use libraries like </a:t>
            </a:r>
            <a:r>
              <a:rPr lang="en-US" sz="800" dirty="0" err="1"/>
              <a:t>BeautifulSoup</a:t>
            </a:r>
            <a:r>
              <a:rPr lang="en-US" sz="800" dirty="0"/>
              <a:t> or </a:t>
            </a:r>
            <a:r>
              <a:rPr lang="en-US" sz="800" dirty="0" err="1"/>
              <a:t>lxml</a:t>
            </a:r>
            <a:r>
              <a:rPr lang="en-US" sz="800" dirty="0"/>
              <a:t> to parse and extract relevant data (e.g., landing success, booster information, etc.).</a:t>
            </a:r>
          </a:p>
          <a:p>
            <a:r>
              <a:rPr lang="en-US" sz="1200" b="1" dirty="0"/>
              <a:t>Step 4:</a:t>
            </a:r>
            <a:r>
              <a:rPr lang="en-US" sz="1200" dirty="0"/>
              <a:t> Extract and clean data.</a:t>
            </a:r>
          </a:p>
          <a:p>
            <a:pPr lvl="1"/>
            <a:r>
              <a:rPr lang="en-US" sz="800" dirty="0"/>
              <a:t>Find specific tags, attributes, and structures (e.g., &lt;table&gt;, &lt;div&gt;, etc.) containing launch data and landing status.</a:t>
            </a:r>
          </a:p>
          <a:p>
            <a:pPr lvl="1"/>
            <a:r>
              <a:rPr lang="en-US" sz="800" dirty="0"/>
              <a:t>Clean the data by removing unnecessary or malformed entries.</a:t>
            </a:r>
          </a:p>
          <a:p>
            <a:r>
              <a:rPr lang="en-US" sz="1200" b="1" dirty="0"/>
              <a:t>Step 5:</a:t>
            </a:r>
            <a:r>
              <a:rPr lang="en-US" sz="1200" dirty="0"/>
              <a:t> Store data in structured format (CSV/JSON).</a:t>
            </a:r>
          </a:p>
          <a:p>
            <a:pPr lvl="1"/>
            <a:r>
              <a:rPr lang="en-US" sz="800" dirty="0"/>
              <a:t>Store the parsed data in a suitable format for further analysis and modeling.</a:t>
            </a:r>
          </a:p>
          <a:p>
            <a:r>
              <a:rPr lang="en-US" sz="1200" b="1" dirty="0"/>
              <a:t>Step 6:</a:t>
            </a:r>
            <a:r>
              <a:rPr lang="en-US" sz="1200" dirty="0"/>
              <a:t> Use the data for analysis and model training.</a:t>
            </a:r>
          </a:p>
          <a:p>
            <a:endParaRPr lang="en-US" sz="1200" dirty="0"/>
          </a:p>
          <a:p>
            <a:r>
              <a:rPr lang="en-US" sz="1000" b="1" dirty="0"/>
              <a:t>GitHub URL for Web Scraping Notebook:</a:t>
            </a:r>
            <a:endParaRPr lang="en-US" sz="1000" dirty="0"/>
          </a:p>
          <a:p>
            <a:pPr marL="0" indent="0">
              <a:buNone/>
            </a:pPr>
            <a:r>
              <a:rPr lang="en-US" sz="1000" dirty="0">
                <a:hlinkClick r:id="rId3"/>
              </a:rPr>
              <a:t>SpaceX Data Collection - Web Scraping Notebook</a:t>
            </a:r>
            <a:endParaRPr lang="en-US" sz="1000" dirty="0"/>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b="1" dirty="0"/>
              <a:t>Flowchart: Web Scraping Process</a:t>
            </a:r>
            <a:endParaRPr lang="en-US" sz="1600" dirty="0"/>
          </a:p>
          <a:p>
            <a:pPr marL="0" indent="0">
              <a:buNone/>
            </a:pPr>
            <a:r>
              <a:rPr lang="en-US" sz="1600" dirty="0"/>
              <a:t>1. </a:t>
            </a:r>
            <a:r>
              <a:rPr lang="en-US" sz="1600" b="1" dirty="0"/>
              <a:t>Start</a:t>
            </a:r>
            <a:endParaRPr lang="en-US" sz="1600" dirty="0"/>
          </a:p>
          <a:p>
            <a:pPr marL="0" indent="0">
              <a:buNone/>
            </a:pPr>
            <a:r>
              <a:rPr lang="en-US" sz="1600" dirty="0"/>
              <a:t>2. </a:t>
            </a:r>
            <a:r>
              <a:rPr lang="en-US" sz="1600" b="1" dirty="0"/>
              <a:t>Send HTTP request</a:t>
            </a:r>
            <a:endParaRPr lang="en-US" sz="1600" dirty="0"/>
          </a:p>
          <a:p>
            <a:pPr marL="0" indent="0">
              <a:buNone/>
            </a:pPr>
            <a:r>
              <a:rPr lang="en-US" sz="1600" dirty="0"/>
              <a:t>→ Fetch HTML content from target website</a:t>
            </a:r>
          </a:p>
          <a:p>
            <a:pPr marL="0" indent="0">
              <a:buNone/>
            </a:pPr>
            <a:r>
              <a:rPr lang="en-US" sz="1600" dirty="0"/>
              <a:t>3. </a:t>
            </a:r>
            <a:r>
              <a:rPr lang="en-US" sz="1600" b="1" dirty="0"/>
              <a:t>Parse HTML with </a:t>
            </a:r>
            <a:r>
              <a:rPr lang="en-US" sz="1600" b="1" dirty="0" err="1"/>
              <a:t>BeautifulSoup</a:t>
            </a:r>
            <a:endParaRPr lang="en-US" sz="1600" dirty="0"/>
          </a:p>
          <a:p>
            <a:pPr marL="0" indent="0">
              <a:buNone/>
            </a:pPr>
            <a:r>
              <a:rPr lang="en-US" sz="1600" dirty="0"/>
              <a:t>→ Extract key information (landing status, launch info)</a:t>
            </a:r>
          </a:p>
          <a:p>
            <a:pPr marL="0" indent="0">
              <a:buNone/>
            </a:pPr>
            <a:r>
              <a:rPr lang="en-US" sz="1600" dirty="0"/>
              <a:t>4. </a:t>
            </a:r>
            <a:r>
              <a:rPr lang="en-US" sz="1600" b="1" dirty="0"/>
              <a:t>Clean Data</a:t>
            </a:r>
            <a:endParaRPr lang="en-US" sz="1600" dirty="0"/>
          </a:p>
          <a:p>
            <a:pPr marL="0" indent="0">
              <a:buNone/>
            </a:pPr>
            <a:r>
              <a:rPr lang="en-US" sz="1600" dirty="0"/>
              <a:t>→ Remove unnecessary tags, fix malformed entries</a:t>
            </a:r>
          </a:p>
          <a:p>
            <a:pPr marL="0" indent="0">
              <a:buNone/>
            </a:pPr>
            <a:r>
              <a:rPr lang="en-US" sz="1600" dirty="0"/>
              <a:t>5. </a:t>
            </a:r>
            <a:r>
              <a:rPr lang="en-US" sz="1600" b="1" dirty="0"/>
              <a:t>Store Data</a:t>
            </a:r>
            <a:endParaRPr lang="en-US" sz="1600" dirty="0"/>
          </a:p>
          <a:p>
            <a:pPr marL="0" indent="0">
              <a:buNone/>
            </a:pPr>
            <a:r>
              <a:rPr lang="en-US" sz="1600" dirty="0"/>
              <a:t>→ Save in CSV/JSON format</a:t>
            </a:r>
          </a:p>
          <a:p>
            <a:pPr marL="0" indent="0">
              <a:buNone/>
            </a:pPr>
            <a:r>
              <a:rPr lang="en-US" sz="1600" dirty="0"/>
              <a:t>6. </a:t>
            </a:r>
            <a:r>
              <a:rPr lang="en-US" sz="1600" b="1" dirty="0"/>
              <a:t>End</a:t>
            </a:r>
            <a:endParaRPr lang="en-US" sz="1600" dirty="0"/>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2941</TotalTime>
  <Words>4269</Words>
  <Application>Microsoft Macintosh PowerPoint</Application>
  <PresentationFormat>Widescreen</PresentationFormat>
  <Paragraphs>408</Paragraphs>
  <Slides>46</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-apple-system</vt:lpstr>
      <vt:lpstr>Abadi</vt:lpstr>
      <vt:lpstr>Arial</vt:lpstr>
      <vt:lpstr>Calibri</vt:lpstr>
      <vt:lpstr>IBM Plex Mono SemiBold</vt:lpstr>
      <vt:lpstr>system-ui</vt:lpstr>
      <vt:lpstr>var(--jp-code-font-family)</vt:lpstr>
      <vt:lpstr>var(--jp-content-font-family)</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מרים פיטוסי</cp:lastModifiedBy>
  <cp:revision>216</cp:revision>
  <dcterms:created xsi:type="dcterms:W3CDTF">2021-04-29T18:58:34Z</dcterms:created>
  <dcterms:modified xsi:type="dcterms:W3CDTF">2025-02-15T20:53:19Z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